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6.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7.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714" r:id="rId7"/>
    <p:sldMasterId id="2147483787" r:id="rId8"/>
    <p:sldMasterId id="2147483860" r:id="rId9"/>
    <p:sldMasterId id="2147483933" r:id="rId10"/>
    <p:sldMasterId id="2147483970" r:id="rId11"/>
  </p:sldMasterIdLst>
  <p:notesMasterIdLst>
    <p:notesMasterId r:id="rId45"/>
  </p:notesMasterIdLst>
  <p:sldIdLst>
    <p:sldId id="257" r:id="rId12"/>
    <p:sldId id="259" r:id="rId13"/>
    <p:sldId id="2147482121" r:id="rId14"/>
    <p:sldId id="2147482541" r:id="rId15"/>
    <p:sldId id="2147482542" r:id="rId16"/>
    <p:sldId id="2147482394" r:id="rId17"/>
    <p:sldId id="2147482122" r:id="rId18"/>
    <p:sldId id="2147482395" r:id="rId19"/>
    <p:sldId id="286" r:id="rId20"/>
    <p:sldId id="2147482128" r:id="rId21"/>
    <p:sldId id="2147483607" r:id="rId22"/>
    <p:sldId id="2147482397" r:id="rId23"/>
    <p:sldId id="2147482390" r:id="rId24"/>
    <p:sldId id="2147482133" r:id="rId25"/>
    <p:sldId id="2147481926" r:id="rId26"/>
    <p:sldId id="2147481925" r:id="rId27"/>
    <p:sldId id="2147481919" r:id="rId28"/>
    <p:sldId id="2147481921" r:id="rId29"/>
    <p:sldId id="2147482389" r:id="rId30"/>
    <p:sldId id="2147482123" r:id="rId31"/>
    <p:sldId id="2147482391" r:id="rId32"/>
    <p:sldId id="2147482124" r:id="rId33"/>
    <p:sldId id="2147482127" r:id="rId34"/>
    <p:sldId id="2147482125" r:id="rId35"/>
    <p:sldId id="2147482392" r:id="rId36"/>
    <p:sldId id="2147482398" r:id="rId37"/>
    <p:sldId id="2147482126" r:id="rId38"/>
    <p:sldId id="2147482393" r:id="rId39"/>
    <p:sldId id="2147483614" r:id="rId40"/>
    <p:sldId id="2147482396" r:id="rId41"/>
    <p:sldId id="2147483611" r:id="rId42"/>
    <p:sldId id="2147483612" r:id="rId43"/>
    <p:sldId id="214748361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672D5217-D9B5-4976-9610-35F29A9C9460}">
          <p14:sldIdLst>
            <p14:sldId id="257"/>
            <p14:sldId id="259"/>
          </p14:sldIdLst>
        </p14:section>
        <p14:section name="Welcome &amp; Introductions" id="{3F0608A5-DD10-4A9F-9237-4B02CF6CEADF}">
          <p14:sldIdLst>
            <p14:sldId id="2147482121"/>
            <p14:sldId id="2147482541"/>
            <p14:sldId id="2147482542"/>
            <p14:sldId id="2147482394"/>
          </p14:sldIdLst>
        </p14:section>
        <p14:section name="Setting the Stage" id="{2A6FFFB7-315B-4FDB-9050-F15DBC311E9A}">
          <p14:sldIdLst>
            <p14:sldId id="2147482122"/>
            <p14:sldId id="2147482395"/>
            <p14:sldId id="286"/>
            <p14:sldId id="2147482128"/>
            <p14:sldId id="2147483607"/>
            <p14:sldId id="2147482397"/>
            <p14:sldId id="2147482390"/>
            <p14:sldId id="2147482133"/>
            <p14:sldId id="2147481926"/>
            <p14:sldId id="2147481925"/>
            <p14:sldId id="2147481919"/>
            <p14:sldId id="2147481921"/>
            <p14:sldId id="2147482389"/>
          </p14:sldIdLst>
        </p14:section>
        <p14:section name="Hands-On Lab" id="{C12964D6-461A-4D3A-A4B5-BB42285F5D8D}">
          <p14:sldIdLst>
            <p14:sldId id="2147482123"/>
            <p14:sldId id="2147482391"/>
          </p14:sldIdLst>
        </p14:section>
        <p14:section name="Break" id="{7972D8AB-984F-4E8F-9607-E9CB20594047}">
          <p14:sldIdLst>
            <p14:sldId id="2147482124"/>
            <p14:sldId id="2147482127"/>
          </p14:sldIdLst>
        </p14:section>
        <p14:section name="Show &amp; Tell" id="{259B7B94-0954-4B8A-80CD-F01252B01469}">
          <p14:sldIdLst>
            <p14:sldId id="2147482125"/>
            <p14:sldId id="2147482392"/>
            <p14:sldId id="2147482398"/>
          </p14:sldIdLst>
        </p14:section>
        <p14:section name="Close" id="{C6497EA7-CDF8-4AAB-8E61-E706BC0589B9}">
          <p14:sldIdLst>
            <p14:sldId id="2147482126"/>
            <p14:sldId id="2147482393"/>
            <p14:sldId id="2147483614"/>
            <p14:sldId id="2147482396"/>
          </p14:sldIdLst>
        </p14:section>
        <p14:section name="Appendix" id="{6D878B44-CAA4-4241-92F3-B706243A3408}">
          <p14:sldIdLst>
            <p14:sldId id="2147483611"/>
            <p14:sldId id="2147483612"/>
            <p14:sldId id="21474836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9ED7"/>
    <a:srgbClr val="0D0B0C"/>
    <a:srgbClr val="8DC8E8"/>
    <a:srgbClr val="0078D4"/>
    <a:srgbClr val="10374E"/>
    <a:srgbClr val="091F2C"/>
    <a:srgbClr val="89CCFD"/>
    <a:srgbClr val="0A0A0A"/>
    <a:srgbClr val="A1EDDB"/>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26B44B-3791-4FC4-B948-8FBB12937951}" v="2" dt="2025-02-18T13:09:4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3" d="100"/>
          <a:sy n="123" d="100"/>
        </p:scale>
        <p:origin x="96" y="40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ooles" userId="831746c4-f1a4-4e78-99f9-c748f9babc85" providerId="ADAL" clId="{8826B44B-3791-4FC4-B948-8FBB12937951}"/>
    <pc:docChg chg="custSel delSld modSld modSection">
      <pc:chgData name="James Tooles" userId="831746c4-f1a4-4e78-99f9-c748f9babc85" providerId="ADAL" clId="{8826B44B-3791-4FC4-B948-8FBB12937951}" dt="2025-02-18T13:10:36.150" v="5" actId="729"/>
      <pc:docMkLst>
        <pc:docMk/>
      </pc:docMkLst>
      <pc:sldChg chg="mod modShow">
        <pc:chgData name="James Tooles" userId="831746c4-f1a4-4e78-99f9-c748f9babc85" providerId="ADAL" clId="{8826B44B-3791-4FC4-B948-8FBB12937951}" dt="2025-02-18T13:10:36.150" v="5" actId="729"/>
        <pc:sldMkLst>
          <pc:docMk/>
          <pc:sldMk cId="1950432914" sldId="259"/>
        </pc:sldMkLst>
      </pc:sldChg>
      <pc:sldChg chg="delSp mod">
        <pc:chgData name="James Tooles" userId="831746c4-f1a4-4e78-99f9-c748f9babc85" providerId="ADAL" clId="{8826B44B-3791-4FC4-B948-8FBB12937951}" dt="2025-02-18T13:08:44.786" v="0" actId="478"/>
        <pc:sldMkLst>
          <pc:docMk/>
          <pc:sldMk cId="1372010162" sldId="2147482391"/>
        </pc:sldMkLst>
        <pc:spChg chg="del">
          <ac:chgData name="James Tooles" userId="831746c4-f1a4-4e78-99f9-c748f9babc85" providerId="ADAL" clId="{8826B44B-3791-4FC4-B948-8FBB12937951}" dt="2025-02-18T13:08:44.786" v="0" actId="478"/>
          <ac:spMkLst>
            <pc:docMk/>
            <pc:sldMk cId="1372010162" sldId="2147482391"/>
            <ac:spMk id="7" creationId="{B7D453CD-1EA7-55A1-22B1-B5DE76B55675}"/>
          </ac:spMkLst>
        </pc:spChg>
      </pc:sldChg>
      <pc:sldChg chg="delSp mod">
        <pc:chgData name="James Tooles" userId="831746c4-f1a4-4e78-99f9-c748f9babc85" providerId="ADAL" clId="{8826B44B-3791-4FC4-B948-8FBB12937951}" dt="2025-02-18T13:09:24.550" v="3" actId="478"/>
        <pc:sldMkLst>
          <pc:docMk/>
          <pc:sldMk cId="4127103404" sldId="2147482542"/>
        </pc:sldMkLst>
        <pc:spChg chg="del">
          <ac:chgData name="James Tooles" userId="831746c4-f1a4-4e78-99f9-c748f9babc85" providerId="ADAL" clId="{8826B44B-3791-4FC4-B948-8FBB12937951}" dt="2025-02-18T13:09:19.283" v="2" actId="478"/>
          <ac:spMkLst>
            <pc:docMk/>
            <pc:sldMk cId="4127103404" sldId="2147482542"/>
            <ac:spMk id="11" creationId="{1DEAC2D7-5C50-2E3F-777B-572040382388}"/>
          </ac:spMkLst>
        </pc:spChg>
        <pc:spChg chg="del">
          <ac:chgData name="James Tooles" userId="831746c4-f1a4-4e78-99f9-c748f9babc85" providerId="ADAL" clId="{8826B44B-3791-4FC4-B948-8FBB12937951}" dt="2025-02-18T13:09:24.550" v="3" actId="478"/>
          <ac:spMkLst>
            <pc:docMk/>
            <pc:sldMk cId="4127103404" sldId="2147482542"/>
            <ac:spMk id="13" creationId="{4D744E8E-017C-6825-F707-AA16B190BF5A}"/>
          </ac:spMkLst>
        </pc:spChg>
        <pc:picChg chg="del">
          <ac:chgData name="James Tooles" userId="831746c4-f1a4-4e78-99f9-c748f9babc85" providerId="ADAL" clId="{8826B44B-3791-4FC4-B948-8FBB12937951}" dt="2025-02-18T13:09:19.283" v="2" actId="478"/>
          <ac:picMkLst>
            <pc:docMk/>
            <pc:sldMk cId="4127103404" sldId="2147482542"/>
            <ac:picMk id="1026" creationId="{846B132B-9A6A-F203-BB2F-90DCC664A4A0}"/>
          </ac:picMkLst>
        </pc:picChg>
      </pc:sldChg>
      <pc:sldChg chg="del">
        <pc:chgData name="James Tooles" userId="831746c4-f1a4-4e78-99f9-c748f9babc85" providerId="ADAL" clId="{8826B44B-3791-4FC4-B948-8FBB12937951}" dt="2025-02-18T13:08:59.116" v="1" actId="47"/>
        <pc:sldMkLst>
          <pc:docMk/>
          <pc:sldMk cId="1011439141" sldId="2147483606"/>
        </pc:sldMkLst>
      </pc:sldChg>
      <pc:sldChg chg="del">
        <pc:chgData name="James Tooles" userId="831746c4-f1a4-4e78-99f9-c748f9babc85" providerId="ADAL" clId="{8826B44B-3791-4FC4-B948-8FBB12937951}" dt="2025-02-18T13:08:59.116" v="1" actId="47"/>
        <pc:sldMkLst>
          <pc:docMk/>
          <pc:sldMk cId="2769317295" sldId="2147483608"/>
        </pc:sldMkLst>
      </pc:sldChg>
      <pc:sldChg chg="del">
        <pc:chgData name="James Tooles" userId="831746c4-f1a4-4e78-99f9-c748f9babc85" providerId="ADAL" clId="{8826B44B-3791-4FC4-B948-8FBB12937951}" dt="2025-02-18T13:08:59.116" v="1" actId="47"/>
        <pc:sldMkLst>
          <pc:docMk/>
          <pc:sldMk cId="932316183" sldId="2147483610"/>
        </pc:sldMkLst>
      </pc:sldChg>
      <pc:sldChg chg="delSp">
        <pc:chgData name="James Tooles" userId="831746c4-f1a4-4e78-99f9-c748f9babc85" providerId="ADAL" clId="{8826B44B-3791-4FC4-B948-8FBB12937951}" dt="2025-02-18T13:09:41.036" v="4" actId="478"/>
        <pc:sldMkLst>
          <pc:docMk/>
          <pc:sldMk cId="1513042941" sldId="2147483614"/>
        </pc:sldMkLst>
        <pc:spChg chg="del">
          <ac:chgData name="James Tooles" userId="831746c4-f1a4-4e78-99f9-c748f9babc85" providerId="ADAL" clId="{8826B44B-3791-4FC4-B948-8FBB12937951}" dt="2025-02-18T13:09:41.036" v="4" actId="478"/>
          <ac:spMkLst>
            <pc:docMk/>
            <pc:sldMk cId="1513042941" sldId="2147483614"/>
            <ac:spMk id="2" creationId="{5FC25D94-ADA2-5E22-F72B-4D266AC3ACF1}"/>
          </ac:spMkLst>
        </pc:spChg>
        <pc:spChg chg="del">
          <ac:chgData name="James Tooles" userId="831746c4-f1a4-4e78-99f9-c748f9babc85" providerId="ADAL" clId="{8826B44B-3791-4FC4-B948-8FBB12937951}" dt="2025-02-18T13:09:41.036" v="4" actId="478"/>
          <ac:spMkLst>
            <pc:docMk/>
            <pc:sldMk cId="1513042941" sldId="2147483614"/>
            <ac:spMk id="11" creationId="{B091C647-DB65-EDA0-C5F8-45A606A36D2A}"/>
          </ac:spMkLst>
        </pc:spChg>
        <pc:picChg chg="del">
          <ac:chgData name="James Tooles" userId="831746c4-f1a4-4e78-99f9-c748f9babc85" providerId="ADAL" clId="{8826B44B-3791-4FC4-B948-8FBB12937951}" dt="2025-02-18T13:09:41.036" v="4" actId="478"/>
          <ac:picMkLst>
            <pc:docMk/>
            <pc:sldMk cId="1513042941" sldId="2147483614"/>
            <ac:picMk id="1026" creationId="{93DC5420-692B-423B-C0B4-79BE545AF8D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C4B2-708F-38B3-5005-4D8905DA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EF6E8-2208-831C-45B6-1BC76CB57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19003-F464-551F-D480-7CFAB7C3E5E7}"/>
              </a:ext>
            </a:extLst>
          </p:cNvPr>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There are generally three ways to apply domain knowledge and share your data with your LLMs.</a:t>
            </a:r>
          </a:p>
          <a:p>
            <a:pPr algn="l" rtl="0" fontAlgn="base"/>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Sometimes you can get the job done by simply doing prompt engineering. This is particularly the case when you have a static situation and a single prompt where you can work on it until gives you the answers you want and then you are set.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Other times, fine-tuning can be an interesting option. While fine-tuning is not necessarily great for learning new facts, it's actually really good when you need your app to learn skills, for example, like company jargon, providing a different “tone” of response, etc.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Now, when it comes to learning facts, based on data that your application or your organization produces, retrieval-augmentation is the pattern to go for. </a:t>
            </a:r>
            <a:endParaRPr lang="en-US" b="0" i="0">
              <a:solidFill>
                <a:srgbClr val="000000"/>
              </a:solidFill>
              <a:effectLst/>
              <a:highlight>
                <a:srgbClr val="FFFFFF"/>
              </a:highlight>
            </a:endParaRPr>
          </a:p>
        </p:txBody>
      </p:sp>
      <p:sp>
        <p:nvSpPr>
          <p:cNvPr id="4" name="Header Placeholder 3">
            <a:extLst>
              <a:ext uri="{FF2B5EF4-FFF2-40B4-BE49-F238E27FC236}">
                <a16:creationId xmlns:a16="http://schemas.microsoft.com/office/drawing/2014/main" id="{946CD155-A126-A545-73EB-85C4B4E5F68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8976AC18-FE02-061E-313C-69508B6553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163AD6-12B7-0FF2-07E5-06AEFD73FD9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2/18/2025 7:36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9A318B7D-558B-A80E-701E-E2D9D9A249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2153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going to use your own data in your </a:t>
            </a:r>
            <a:r>
              <a:rPr lang="en-US" err="1"/>
              <a:t>GenAI</a:t>
            </a:r>
            <a:r>
              <a:rPr lang="en-US"/>
              <a:t> app, Azure AI Search acts as the retrieval system in your RAG architecture: It incorporates the most relevant, domain specific knowledge for every query, so your application provides the responses you expect.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94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Combining your data with prompts is a powerful concept. In this example, a question-answering prompt is used with 3 distinct pieces. The prompt starts with framing, providing the Generative AI with the context it needs on how to behave. The user-provided question is clearly defined separate from the framing. Finally, clearly formatted sources are provided at the bottom of the prompt. The Generative AI synthesizes all this information together and produces a correct response.</a:t>
            </a:r>
            <a:br>
              <a:rPr lang="en-US"/>
            </a:br>
            <a:r>
              <a:rPr lang="en-US"/>
              <a:t>Note, this is just an example and you may want to consider thing in your prompt like instructions to reference citations in sources, </a:t>
            </a:r>
            <a:r>
              <a:rPr lang="en-US" err="1"/>
              <a:t>explitcly</a:t>
            </a:r>
            <a:r>
              <a:rPr lang="en-US"/>
              <a:t> stating “I don’t know” when the data is not in the data sources”, etc.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2/18/2025 7:36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49924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this scenario where there's a highly relevant result, but it wasn't included in the top sources provided. In this case, the result is practically invisible to the system. This illustrates the significance of the retriever's role.</a:t>
            </a:r>
          </a:p>
          <a:p>
            <a:endParaRPr lang="en-US"/>
          </a:p>
          <a:p>
            <a:r>
              <a:rPr lang="en-US"/>
              <a:t>If the retriever fails to return the most relevant results, it directly affects the completeness and accuracy of the final answer. Remember, the RAG model relies heavily on the retriever to pull in the most pertinent documents or data to generate the best possible response.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2/18/2025 7:36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8018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best practices when evaluating RAG:</a:t>
            </a:r>
          </a:p>
          <a:p>
            <a:endParaRPr lang="en-US"/>
          </a:p>
          <a:p>
            <a:pPr marL="171450" indent="-171450">
              <a:spcBef>
                <a:spcPts val="0"/>
              </a:spcBef>
              <a:spcAft>
                <a:spcPts val="600"/>
              </a:spcAft>
              <a:buFont typeface="Arial" panose="020B0604020202020204" pitchFamily="34" charset="0"/>
              <a:buChar char="•"/>
            </a:pPr>
            <a:r>
              <a:rPr lang="en-US" sz="1200">
                <a:latin typeface="+mn-lt"/>
              </a:rPr>
              <a:t>Model Evaluation: Evaluate your model regularly using various metrics to ensure it meets your desired outcomes.</a:t>
            </a:r>
          </a:p>
          <a:p>
            <a:pPr marL="171450" indent="-171450">
              <a:spcBef>
                <a:spcPts val="0"/>
              </a:spcBef>
              <a:spcAft>
                <a:spcPts val="600"/>
              </a:spcAft>
              <a:buFont typeface="Arial" panose="020B0604020202020204" pitchFamily="34" charset="0"/>
              <a:buChar char="•"/>
            </a:pPr>
            <a:r>
              <a:rPr lang="en-US" sz="1200">
                <a:latin typeface="+mn-lt"/>
              </a:rPr>
              <a:t>Understand User Intent: Classify user intents as navigational, informational, or transactional. This aids in tailoring responses effectively.</a:t>
            </a:r>
          </a:p>
          <a:p>
            <a:pPr marL="171450" indent="-171450">
              <a:spcBef>
                <a:spcPts val="0"/>
              </a:spcBef>
              <a:spcAft>
                <a:spcPts val="600"/>
              </a:spcAft>
              <a:buFont typeface="Arial" panose="020B0604020202020204" pitchFamily="34" charset="0"/>
              <a:buChar char="•"/>
            </a:pPr>
            <a:r>
              <a:rPr lang="en-US" sz="1200">
                <a:latin typeface="+mn-lt"/>
              </a:rPr>
              <a:t>Identify Query Types: Concept-seeking, fact-seeking, keyword, low query/doc term overlap, misspelled, long, medium, and short queries help uncover user intent and evaluate system performance.</a:t>
            </a:r>
          </a:p>
          <a:p>
            <a:pPr marL="171450" indent="-171450">
              <a:spcBef>
                <a:spcPts val="0"/>
              </a:spcBef>
              <a:spcAft>
                <a:spcPts val="600"/>
              </a:spcAft>
              <a:buFont typeface="Arial" panose="020B0604020202020204" pitchFamily="34" charset="0"/>
              <a:buChar char="•"/>
            </a:pPr>
            <a:r>
              <a:rPr lang="en-US" sz="1200">
                <a:latin typeface="+mn-lt"/>
              </a:rPr>
              <a:t>Use Comprehensive Metrics: Employ a mix of lexical-based (Precision and Recall, F1 Score, Word Error Rate), semantic-based (Semantic Textual Similarity, Word Embedding Similarity, BLEU), and combined metrics (ROUGE, </a:t>
            </a:r>
            <a:r>
              <a:rPr lang="en-US" sz="1200" err="1">
                <a:latin typeface="+mn-lt"/>
              </a:rPr>
              <a:t>BERTScore</a:t>
            </a:r>
            <a:r>
              <a:rPr lang="en-US" sz="1200">
                <a:latin typeface="+mn-lt"/>
              </a:rPr>
              <a:t>) for a holistic evaluation.</a:t>
            </a:r>
          </a:p>
          <a:p>
            <a:pPr marL="171450" indent="-171450">
              <a:spcBef>
                <a:spcPts val="0"/>
              </a:spcBef>
              <a:spcAft>
                <a:spcPts val="600"/>
              </a:spcAft>
              <a:buFont typeface="Arial" panose="020B0604020202020204" pitchFamily="34" charset="0"/>
              <a:buChar char="•"/>
            </a:pPr>
            <a:r>
              <a:rPr lang="en-US" sz="1200">
                <a:latin typeface="+mn-lt"/>
              </a:rPr>
              <a:t>Keep in mind top K (@K) retrieved Chunks:  Granular perspective on how many Chunks to retrieve.</a:t>
            </a:r>
          </a:p>
          <a:p>
            <a:pPr marL="171450" indent="-171450">
              <a:spcBef>
                <a:spcPts val="0"/>
              </a:spcBef>
              <a:spcAft>
                <a:spcPts val="600"/>
              </a:spcAft>
              <a:buFont typeface="Arial" panose="020B0604020202020204" pitchFamily="34" charset="0"/>
              <a:buChar char="•"/>
            </a:pPr>
            <a:r>
              <a:rPr lang="en-US" sz="1200">
                <a:latin typeface="+mn-lt"/>
              </a:rPr>
              <a:t>Implement Ranking Metrics: Utilize </a:t>
            </a:r>
            <a:r>
              <a:rPr lang="en-US" sz="1200" err="1">
                <a:latin typeface="+mn-lt"/>
              </a:rPr>
              <a:t>Recall@K</a:t>
            </a:r>
            <a:r>
              <a:rPr lang="en-US" sz="1200">
                <a:latin typeface="+mn-lt"/>
              </a:rPr>
              <a:t>, Mean Reciprocal Rank, Mean Average </a:t>
            </a:r>
            <a:r>
              <a:rPr lang="en-US" sz="1200" err="1">
                <a:latin typeface="+mn-lt"/>
              </a:rPr>
              <a:t>Precision@K</a:t>
            </a:r>
            <a:r>
              <a:rPr lang="en-US" sz="1200">
                <a:latin typeface="+mn-lt"/>
              </a:rPr>
              <a:t>, and Normalized Discounted Cumulative Gain for assessing the ranking quality of the system.</a:t>
            </a:r>
          </a:p>
          <a:p>
            <a:pPr marL="171450" indent="-171450">
              <a:spcBef>
                <a:spcPts val="0"/>
              </a:spcBef>
              <a:spcAft>
                <a:spcPts val="600"/>
              </a:spcAft>
              <a:buFont typeface="Arial" panose="020B0604020202020204" pitchFamily="34" charset="0"/>
              <a:buChar char="•"/>
            </a:pPr>
            <a:r>
              <a:rPr lang="en-US" sz="1200">
                <a:latin typeface="+mn-lt"/>
              </a:rPr>
              <a:t>Regularly Monitor Performance: Continuously track and optimize the system's performance using these metrics to ensure the highest level of user satisfaction and system effectiveness.</a:t>
            </a:r>
          </a:p>
          <a:p>
            <a:pPr marL="171450" indent="-171450">
              <a:spcBef>
                <a:spcPts val="0"/>
              </a:spcBef>
              <a:spcAft>
                <a:spcPts val="600"/>
              </a:spcAft>
              <a:buFont typeface="Arial" panose="020B0604020202020204" pitchFamily="34" charset="0"/>
              <a:buChar char="•"/>
            </a:pPr>
            <a:r>
              <a:rPr lang="en-US" sz="1200">
                <a:latin typeface="+mn-lt"/>
              </a:rPr>
              <a:t>User Feedback: Incorporate user feedback to improve system for utility.</a:t>
            </a:r>
          </a:p>
          <a:p>
            <a:pPr>
              <a:spcBef>
                <a:spcPts val="0"/>
              </a:spcBef>
              <a:spcAft>
                <a:spcPts val="600"/>
              </a:spcAft>
            </a:pPr>
            <a:endParaRPr lang="en-US" sz="1200">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a:latin typeface="+mn-lt"/>
              </a:rPr>
              <a:t>Azure’s RAG Evaluation tool: </a:t>
            </a:r>
            <a:r>
              <a:rPr lang="en-US" sz="1200">
                <a:latin typeface="+mn-lt"/>
                <a:hlinkClick r:id="rId3"/>
              </a:rPr>
              <a:t>Azure ML Prompt Flow</a:t>
            </a:r>
            <a:r>
              <a:rPr lang="en-US" sz="1200">
                <a:latin typeface="+mn-lt"/>
              </a:rPr>
              <a:t>!</a:t>
            </a:r>
          </a:p>
          <a:p>
            <a:pPr>
              <a:spcBef>
                <a:spcPts val="0"/>
              </a:spcBef>
              <a:spcAft>
                <a:spcPts val="600"/>
              </a:spcAft>
            </a:pPr>
            <a:endParaRPr lang="en-US" sz="1200">
              <a:latin typeface="+mn-l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2/18/2025 7:36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5133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summary of RAG anatomy. this is a process involving several steps to facilitate efficient data retrieval and user interaction.</a:t>
            </a:r>
          </a:p>
          <a:p>
            <a:endParaRPr lang="en-US"/>
          </a:p>
          <a:p>
            <a:r>
              <a:rPr lang="en-US"/>
              <a:t>1. Data ingestion and preparation: This is the initial stage where data is collected and prepared for further processing. It involves collecting data from various sources, cleaning and organizing it for further use.</a:t>
            </a:r>
          </a:p>
          <a:p>
            <a:endParaRPr lang="en-US"/>
          </a:p>
          <a:p>
            <a:r>
              <a:rPr lang="en-US"/>
              <a:t>2. Chunking: This is a process of breaking down the data into manageable pieces or 'Chunks'. This allows for easier processing and analysis of the information, and to respect the maximum inputs of AI models.</a:t>
            </a:r>
          </a:p>
          <a:p>
            <a:endParaRPr lang="en-US"/>
          </a:p>
          <a:p>
            <a:r>
              <a:rPr lang="en-US"/>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a:p>
          <a:p>
            <a:r>
              <a:rPr lang="en-US"/>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a:p>
          <a:p>
            <a:r>
              <a:rPr lang="en-US"/>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a:p>
          <a:p>
            <a:r>
              <a:rPr lang="en-US"/>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a:p>
          <a:p>
            <a:r>
              <a:rPr lang="en-US"/>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2/18/2025 7:36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61EC6-73C2-A8C5-B4A4-2E52A193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27DA9-78DD-1059-497A-26B3676459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47DAD-CC9B-3628-447E-EAD33A023D68}"/>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55E787E8-C482-45D0-296B-5EF5C5AB65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4542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5B714-745D-EA32-4EA1-0DCD609C30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CBE16-9E53-FD56-FD40-AD0AA596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1F3C80-EA27-858F-AC18-445A46E4710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D858DE2-8F85-312A-6793-1EAE96F961A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878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EB2D1-47F0-7663-9977-6C017675B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8447C-37AE-2A09-A8C2-14B5E9FFC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81199A-4CC9-F044-ABD6-CBAFE9AD8B3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C2DC00F-E48B-FFC8-FD3E-B358BD31BD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75757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3267-8370-A2FF-AF67-5DE436BC1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00605-B797-D7DE-E090-6AB2A5109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3F9F-A591-F88B-3A1C-6B2C6F12A9BA}"/>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E5ADD343-96FE-AF13-0BAB-FD11458DC2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279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&amp; Intro – Dave  </a:t>
            </a:r>
          </a:p>
          <a:p>
            <a:r>
              <a:rPr lang="en-US"/>
              <a:t>Setting the Stage - James &amp; Lali</a:t>
            </a:r>
          </a:p>
          <a:p>
            <a:r>
              <a:rPr lang="en-US"/>
              <a:t>Show &amp; Tell - Amul</a:t>
            </a:r>
          </a:p>
        </p:txBody>
      </p:sp>
      <p:sp>
        <p:nvSpPr>
          <p:cNvPr id="4" name="Slide Number Placeholder 3"/>
          <p:cNvSpPr>
            <a:spLocks noGrp="1"/>
          </p:cNvSpPr>
          <p:nvPr>
            <p:ph type="sldNum" sz="quarter" idx="5"/>
          </p:nvPr>
        </p:nvSpPr>
        <p:spPr/>
        <p:txBody>
          <a:bodyPr/>
          <a:lstStyle/>
          <a:p>
            <a:fld id="{2DCF94EB-0F90-4CAF-A60C-B21A127C6FAA}" type="slidenum">
              <a:rPr lang="en-US" smtClean="0"/>
              <a:t>6</a:t>
            </a:fld>
            <a:endParaRPr lang="en-US"/>
          </a:p>
        </p:txBody>
      </p:sp>
    </p:spTree>
    <p:extLst>
      <p:ext uri="{BB962C8B-B14F-4D97-AF65-F5344CB8AC3E}">
        <p14:creationId xmlns:p14="http://schemas.microsoft.com/office/powerpoint/2010/main" val="310254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8.xml"/><Relationship Id="rId5" Type="http://schemas.openxmlformats.org/officeDocument/2006/relationships/image" Target="../media/image83.png"/><Relationship Id="rId4" Type="http://schemas.openxmlformats.org/officeDocument/2006/relationships/image" Target="../media/image5.emf"/></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jpeg"/><Relationship Id="rId1" Type="http://schemas.openxmlformats.org/officeDocument/2006/relationships/slideMaster" Target="../slideMasters/slideMaster8.xml"/><Relationship Id="rId4" Type="http://schemas.openxmlformats.org/officeDocument/2006/relationships/image" Target="../media/image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 Id="rId4" Type="http://schemas.openxmlformats.org/officeDocument/2006/relationships/image" Target="../media/image83.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437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2120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6711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0591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3427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4742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381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08243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5946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59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623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87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10078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1885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100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6063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514459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57561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155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6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951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05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85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5803079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767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302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412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0635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209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304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64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9227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9542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8026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021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8300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13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908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62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0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2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31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00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29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768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7334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94131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85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3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262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72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6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17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1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54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781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45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6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609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32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82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1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0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55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80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325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67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457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4448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498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553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4939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086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938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2825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21457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9622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15999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67346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15124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64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294439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6210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80406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13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098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4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3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4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1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95986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2/18/2025</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a:t>
            </a:fld>
            <a:endParaRPr lang="en-US"/>
          </a:p>
        </p:txBody>
      </p:sp>
    </p:spTree>
    <p:extLst>
      <p:ext uri="{BB962C8B-B14F-4D97-AF65-F5344CB8AC3E}">
        <p14:creationId xmlns:p14="http://schemas.microsoft.com/office/powerpoint/2010/main" val="30777094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132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698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75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7891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53436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9365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1359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07434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30824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8376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191754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62187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86518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177313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891947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55862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85977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06134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63991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729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96697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332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5866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843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2/18/2025</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11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507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937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95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992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099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6440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355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451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1420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447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981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862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214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841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2205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83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32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64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6252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01732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6118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6997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815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127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77641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8633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339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7279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29588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1944943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61165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4278847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91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18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6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625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48484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054526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458601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25885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666690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3400851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73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683609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6043AB4-6144-4112-AF92-B9D02861E72C}"/>
              </a:ext>
            </a:extLst>
          </p:cNvPr>
          <p:cNvSpPr>
            <a:spLocks noGrp="1"/>
          </p:cNvSpPr>
          <p:nvPr>
            <p:ph type="title"/>
          </p:nvPr>
        </p:nvSpPr>
        <p:spPr>
          <a:xfrm>
            <a:off x="588263" y="457200"/>
            <a:ext cx="11018520" cy="553998"/>
          </a:xfrm>
          <a:prstGeom prst="rect">
            <a:avLst/>
          </a:prstGeom>
        </p:spPr>
        <p:txBody>
          <a:bodyPr lIns="0" tIns="0" rIns="0" bIns="0"/>
          <a:lstStyle>
            <a:lvl1pPr>
              <a:lnSpc>
                <a:spcPct val="90000"/>
              </a:lnSpc>
              <a:defRPr sz="4000">
                <a:solidFill>
                  <a:schemeClr val="tx1"/>
                </a:solidFill>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34024106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36421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ogo">
    <p:bg>
      <p:bgRef idx="1001">
        <a:schemeClr val="bg1"/>
      </p:bgRef>
    </p:bg>
    <p:spTree>
      <p:nvGrpSpPr>
        <p:cNvPr id="1" name=""/>
        <p:cNvGrpSpPr/>
        <p:nvPr/>
      </p:nvGrpSpPr>
      <p:grpSpPr>
        <a:xfrm>
          <a:off x="0" y="0"/>
          <a:ext cx="0" cy="0"/>
          <a:chOff x="0" y="0"/>
          <a:chExt cx="0" cy="0"/>
        </a:xfrm>
      </p:grpSpPr>
      <p:pic>
        <p:nvPicPr>
          <p:cNvPr id="8" name="Picture 7" descr="A person flying a parachute over a large wave&#10;&#10;Description automatically generated">
            <a:extLst>
              <a:ext uri="{FF2B5EF4-FFF2-40B4-BE49-F238E27FC236}">
                <a16:creationId xmlns:a16="http://schemas.microsoft.com/office/drawing/2014/main" id="{3C6A0333-3F31-0CB3-1D3D-EAD5DBFD4B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r="17723" b="1"/>
          <a:stretch/>
        </p:blipFill>
        <p:spPr>
          <a:xfrm>
            <a:off x="0" y="1"/>
            <a:ext cx="12192000" cy="6857998"/>
          </a:xfrm>
          <a:prstGeom prst="rect">
            <a:avLst/>
          </a:prstGeom>
        </p:spPr>
      </p:pic>
      <p:sp>
        <p:nvSpPr>
          <p:cNvPr id="11" name="Rectangle 10">
            <a:extLst>
              <a:ext uri="{FF2B5EF4-FFF2-40B4-BE49-F238E27FC236}">
                <a16:creationId xmlns:a16="http://schemas.microsoft.com/office/drawing/2014/main" id="{C6A6BA93-5655-2490-3F45-ABF7C27BCA7A}"/>
              </a:ext>
            </a:extLst>
          </p:cNvPr>
          <p:cNvSpPr/>
          <p:nvPr userDrawn="1"/>
        </p:nvSpPr>
        <p:spPr bwMode="auto">
          <a:xfrm>
            <a:off x="-1" y="0"/>
            <a:ext cx="12191999" cy="6858000"/>
          </a:xfrm>
          <a:prstGeom prst="rect">
            <a:avLst/>
          </a:prstGeom>
          <a:gradFill flip="none" rotWithShape="1">
            <a:gsLst>
              <a:gs pos="0">
                <a:srgbClr val="091F2C"/>
              </a:gs>
              <a:gs pos="49000">
                <a:srgbClr val="091F2C">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descr="A white and blue logo&#10;&#10;Description automatically generated">
            <a:extLst>
              <a:ext uri="{FF2B5EF4-FFF2-40B4-BE49-F238E27FC236}">
                <a16:creationId xmlns:a16="http://schemas.microsoft.com/office/drawing/2014/main" id="{F620DBDF-DC5F-FACE-63D4-92787CCE16DD}"/>
              </a:ext>
            </a:extLst>
          </p:cNvPr>
          <p:cNvPicPr>
            <a:picLocks noChangeAspect="1"/>
          </p:cNvPicPr>
          <p:nvPr userDrawn="1"/>
        </p:nvPicPr>
        <p:blipFill>
          <a:blip r:embed="rId3"/>
          <a:stretch>
            <a:fillRect/>
          </a:stretch>
        </p:blipFill>
        <p:spPr>
          <a:xfrm>
            <a:off x="571500" y="4409754"/>
            <a:ext cx="5928372" cy="1859284"/>
          </a:xfrm>
          <a:prstGeom prst="rect">
            <a:avLst/>
          </a:prstGeom>
        </p:spPr>
      </p:pic>
    </p:spTree>
    <p:extLst>
      <p:ext uri="{BB962C8B-B14F-4D97-AF65-F5344CB8AC3E}">
        <p14:creationId xmlns:p14="http://schemas.microsoft.com/office/powerpoint/2010/main" val="226599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A wave in the ocean&#10;&#10;Description automatically generated">
            <a:extLst>
              <a:ext uri="{FF2B5EF4-FFF2-40B4-BE49-F238E27FC236}">
                <a16:creationId xmlns:a16="http://schemas.microsoft.com/office/drawing/2014/main" id="{2DC1664B-827B-C615-8156-E53EFE68D5E8}"/>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4987" r="16814"/>
          <a:stretch/>
        </p:blipFill>
        <p:spPr>
          <a:xfrm>
            <a:off x="-1" y="0"/>
            <a:ext cx="12192001" cy="6868168"/>
          </a:xfrm>
          <a:prstGeom prst="rect">
            <a:avLst/>
          </a:prstGeom>
        </p:spPr>
      </p:pic>
      <p:sp>
        <p:nvSpPr>
          <p:cNvPr id="20" name="Rectangle 19">
            <a:extLst>
              <a:ext uri="{FF2B5EF4-FFF2-40B4-BE49-F238E27FC236}">
                <a16:creationId xmlns:a16="http://schemas.microsoft.com/office/drawing/2014/main" id="{B266E641-7310-BE8E-2098-CC22FC0409E5}"/>
              </a:ext>
            </a:extLst>
          </p:cNvPr>
          <p:cNvSpPr/>
          <p:nvPr userDrawn="1"/>
        </p:nvSpPr>
        <p:spPr bwMode="auto">
          <a:xfrm>
            <a:off x="1" y="0"/>
            <a:ext cx="12191999" cy="6858000"/>
          </a:xfrm>
          <a:prstGeom prst="rect">
            <a:avLst/>
          </a:prstGeom>
          <a:gradFill flip="none" rotWithShape="1">
            <a:gsLst>
              <a:gs pos="0">
                <a:srgbClr val="091F2C">
                  <a:alpha val="25000"/>
                </a:srgbClr>
              </a:gs>
              <a:gs pos="53000">
                <a:srgbClr val="091F2C">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6DE36F0-B13B-4542-E7D6-3F79E3DE4C8D}"/>
              </a:ext>
            </a:extLst>
          </p:cNvPr>
          <p:cNvSpPr/>
          <p:nvPr userDrawn="1"/>
        </p:nvSpPr>
        <p:spPr bwMode="auto">
          <a:xfrm>
            <a:off x="0" y="0"/>
            <a:ext cx="10478348" cy="6858000"/>
          </a:xfrm>
          <a:prstGeom prst="rect">
            <a:avLst/>
          </a:prstGeom>
          <a:gradFill>
            <a:gsLst>
              <a:gs pos="50000">
                <a:srgbClr val="091F2C">
                  <a:alpha val="64983"/>
                </a:srgbClr>
              </a:gs>
              <a:gs pos="0">
                <a:srgbClr val="091F2C"/>
              </a:gs>
              <a:gs pos="100000">
                <a:srgbClr val="091F2C">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A parachute with a black background&#10;&#10;Description automatically generated">
            <a:extLst>
              <a:ext uri="{FF2B5EF4-FFF2-40B4-BE49-F238E27FC236}">
                <a16:creationId xmlns:a16="http://schemas.microsoft.com/office/drawing/2014/main" id="{CC055EE1-8213-72AA-DA45-0D2EBA335EEA}"/>
              </a:ext>
            </a:extLst>
          </p:cNvPr>
          <p:cNvPicPr>
            <a:picLocks noChangeAspect="1"/>
          </p:cNvPicPr>
          <p:nvPr userDrawn="1"/>
        </p:nvPicPr>
        <p:blipFill>
          <a:blip r:embed="rId3"/>
          <a:stretch>
            <a:fillRect/>
          </a:stretch>
        </p:blipFill>
        <p:spPr>
          <a:xfrm rot="20788666">
            <a:off x="10447861" y="1230345"/>
            <a:ext cx="1340327" cy="1864802"/>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1" name="Picture 20" descr="A white and blue logo&#10;&#10;Description automatically generated">
            <a:extLst>
              <a:ext uri="{FF2B5EF4-FFF2-40B4-BE49-F238E27FC236}">
                <a16:creationId xmlns:a16="http://schemas.microsoft.com/office/drawing/2014/main" id="{52205E4F-8268-8C59-6E15-D2B379AFC0C1}"/>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183082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1"/>
      </p:bgRef>
    </p:bg>
    <p:spTree>
      <p:nvGrpSpPr>
        <p:cNvPr id="1" name=""/>
        <p:cNvGrpSpPr/>
        <p:nvPr/>
      </p:nvGrpSpPr>
      <p:grpSpPr>
        <a:xfrm>
          <a:off x="0" y="0"/>
          <a:ext cx="0" cy="0"/>
          <a:chOff x="0" y="0"/>
          <a:chExt cx="0" cy="0"/>
        </a:xfrm>
      </p:grpSpPr>
      <p:pic>
        <p:nvPicPr>
          <p:cNvPr id="4" name="Picture 3" descr="A person climbing a rock&#10;&#10;Description automatically generated">
            <a:extLst>
              <a:ext uri="{FF2B5EF4-FFF2-40B4-BE49-F238E27FC236}">
                <a16:creationId xmlns:a16="http://schemas.microsoft.com/office/drawing/2014/main" id="{860BD3FD-A22F-32B7-3FD5-02AE685C2CF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C1D95-15C5-BF19-11D0-28485F87E699}"/>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294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020E"/>
        </a:solidFill>
        <a:effectLst/>
      </p:bgPr>
    </p:bg>
    <p:spTree>
      <p:nvGrpSpPr>
        <p:cNvPr id="1" name=""/>
        <p:cNvGrpSpPr/>
        <p:nvPr/>
      </p:nvGrpSpPr>
      <p:grpSpPr>
        <a:xfrm>
          <a:off x="0" y="0"/>
          <a:ext cx="0" cy="0"/>
          <a:chOff x="0" y="0"/>
          <a:chExt cx="0" cy="0"/>
        </a:xfrm>
      </p:grpSpPr>
      <p:pic>
        <p:nvPicPr>
          <p:cNvPr id="6" name="Picture 5" descr="A person on a snowboard jumping&#10;&#10;Description automatically generated">
            <a:extLst>
              <a:ext uri="{FF2B5EF4-FFF2-40B4-BE49-F238E27FC236}">
                <a16:creationId xmlns:a16="http://schemas.microsoft.com/office/drawing/2014/main" id="{9B67CB32-A1D7-7531-DE88-8EF27CB635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52118" y="0"/>
            <a:ext cx="8539882" cy="6858000"/>
          </a:xfrm>
          <a:prstGeom prst="rect">
            <a:avLst/>
          </a:prstGeom>
        </p:spPr>
      </p:pic>
      <p:sp>
        <p:nvSpPr>
          <p:cNvPr id="8" name="Rectangle 7">
            <a:extLst>
              <a:ext uri="{FF2B5EF4-FFF2-40B4-BE49-F238E27FC236}">
                <a16:creationId xmlns:a16="http://schemas.microsoft.com/office/drawing/2014/main" id="{BBB1A7C9-4430-8D63-B3E2-5382A4C66856}"/>
              </a:ext>
            </a:extLst>
          </p:cNvPr>
          <p:cNvSpPr/>
          <p:nvPr userDrawn="1"/>
        </p:nvSpPr>
        <p:spPr bwMode="auto">
          <a:xfrm>
            <a:off x="3652118" y="0"/>
            <a:ext cx="1624075" cy="6858000"/>
          </a:xfrm>
          <a:prstGeom prst="rect">
            <a:avLst/>
          </a:prstGeom>
          <a:gradFill flip="none" rotWithShape="1">
            <a:gsLst>
              <a:gs pos="0">
                <a:srgbClr val="00020E"/>
              </a:gs>
              <a:gs pos="86000">
                <a:srgbClr val="0002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8" name="Picture 17" descr="A white and blue logo&#10;&#10;Description automatically generated">
            <a:extLst>
              <a:ext uri="{FF2B5EF4-FFF2-40B4-BE49-F238E27FC236}">
                <a16:creationId xmlns:a16="http://schemas.microsoft.com/office/drawing/2014/main" id="{665CF665-3254-E209-0317-62D8CBB9CE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359653"/>
            <a:ext cx="3204779" cy="1005098"/>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06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20E"/>
        </a:solidFill>
        <a:effectLst/>
      </p:bgPr>
    </p:bg>
    <p:spTree>
      <p:nvGrpSpPr>
        <p:cNvPr id="1" name=""/>
        <p:cNvGrpSpPr/>
        <p:nvPr/>
      </p:nvGrpSpPr>
      <p:grpSpPr>
        <a:xfrm>
          <a:off x="0" y="0"/>
          <a:ext cx="0" cy="0"/>
          <a:chOff x="0" y="0"/>
          <a:chExt cx="0" cy="0"/>
        </a:xfrm>
      </p:grpSpPr>
      <p:pic>
        <p:nvPicPr>
          <p:cNvPr id="3" name="Picture 2" descr="A person climbing a rock&#10;&#10;Description automatically generated">
            <a:extLst>
              <a:ext uri="{FF2B5EF4-FFF2-40B4-BE49-F238E27FC236}">
                <a16:creationId xmlns:a16="http://schemas.microsoft.com/office/drawing/2014/main" id="{525A1C4C-EA97-FDEE-FE26-18605D791C1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A9E5298-12EA-3F93-BBAD-0EDFAEA4C2E8}"/>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white and blue logo&#10;&#10;Description automatically generated">
            <a:extLst>
              <a:ext uri="{FF2B5EF4-FFF2-40B4-BE49-F238E27FC236}">
                <a16:creationId xmlns:a16="http://schemas.microsoft.com/office/drawing/2014/main" id="{8FA30398-0FC0-294A-80EE-89137E8315D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3158243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644D2A-98E6-741D-32B1-B3A9F1A41C0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415721" y="5355504"/>
            <a:ext cx="3208719" cy="1006333"/>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D066375C-DE83-22D7-32E6-A6940F9CF0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576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blue and black logo&#10;&#10;Description automatically generated">
            <a:extLst>
              <a:ext uri="{FF2B5EF4-FFF2-40B4-BE49-F238E27FC236}">
                <a16:creationId xmlns:a16="http://schemas.microsoft.com/office/drawing/2014/main" id="{966D342F-FACD-8DC3-D12D-423461DEC18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212633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321BD456-98EC-5155-EE50-6C72830E86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766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E6C6A68F-701F-C515-39E0-DB414EBDD9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0732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9DED4E15-93DE-8B6F-6C4B-BAA3AE0387C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73309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D2021C02-52CE-F52E-3A14-5051B229B8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433352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blue and black logo&#10;&#10;Description automatically generated">
            <a:extLst>
              <a:ext uri="{FF2B5EF4-FFF2-40B4-BE49-F238E27FC236}">
                <a16:creationId xmlns:a16="http://schemas.microsoft.com/office/drawing/2014/main" id="{87241772-1BC3-D489-A861-37677E2FC0C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29347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2FE0099E-EE36-0FDC-5DA7-6905BD986F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414400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chemeClr val="accent1"/>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AFC4CB7F-1B3A-A65D-9BC1-CCCB6123275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644918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0B495C1D-B898-4B4E-E4D9-F5D515E4511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771703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71A1A67B-3DB3-7C5C-5A62-F7121EB66EC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018" t="21250" r="8859" b="5437"/>
          <a:stretch/>
        </p:blipFill>
        <p:spPr>
          <a:xfrm flipH="1" flipV="1">
            <a:off x="0" y="0"/>
            <a:ext cx="12224927"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500A92E2-F214-597B-C975-5297DA2E704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80812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D74200AB-46B3-C777-EA79-E5B7FF7089D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85177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427A1A8D-AE7C-8AC4-41C9-77179C5A9EE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83994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19456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BB962914-1A0F-3D79-AF53-FDA6926021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85395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492093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CB2ED6C-56A0-4B8D-FE0A-144556C650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904839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88332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2718320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8000">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97172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870257"/>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E2E79D3-62B1-E90F-3614-F275E62BDF8E}"/>
              </a:ext>
            </a:extLst>
          </p:cNvPr>
          <p:cNvSpPr>
            <a:spLocks noGrp="1"/>
          </p:cNvSpPr>
          <p:nvPr>
            <p:ph type="pic" sz="quarter" idx="12" hasCustomPrompt="1"/>
          </p:nvPr>
        </p:nvSpPr>
        <p:spPr bwMode="ltGray">
          <a:xfrm>
            <a:off x="-2381" y="0"/>
            <a:ext cx="12192000" cy="5419725"/>
          </a:xfrm>
          <a:gradFill flip="none" rotWithShape="1">
            <a:gsLst>
              <a:gs pos="48000">
                <a:schemeClr val="accent1"/>
              </a:gs>
              <a:gs pos="100000">
                <a:srgbClr val="8DC8E8"/>
              </a:gs>
              <a:gs pos="60000">
                <a:schemeClr val="accent1"/>
              </a:gs>
            </a:gsLst>
            <a:lin ang="18900000" scaled="1"/>
            <a:tileRect/>
          </a:gradFill>
        </p:spPr>
        <p:txBody>
          <a:bodyPr vert="horz" wrap="square" lIns="0" tIns="1280160" rIns="0" bIns="0" rtlCol="0" anchor="t" anchorCtr="0">
            <a:noAutofit/>
          </a:bodyPr>
          <a:lstStyle>
            <a:lvl1pPr>
              <a:defRPr lang="en-US" sz="1400" b="1" dirty="0">
                <a:solidFill>
                  <a:schemeClr val="bg1"/>
                </a:solidFill>
              </a:defRPr>
            </a:lvl1pPr>
          </a:lstStyle>
          <a:p>
            <a:pPr lvl="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2931769F-1326-1ACC-7A62-FAFDEC98C0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946220"/>
            <a:ext cx="1311493" cy="340516"/>
          </a:xfrm>
          <a:prstGeom prst="rect">
            <a:avLst/>
          </a:prstGeom>
        </p:spPr>
      </p:pic>
    </p:spTree>
    <p:extLst>
      <p:ext uri="{BB962C8B-B14F-4D97-AF65-F5344CB8AC3E}">
        <p14:creationId xmlns:p14="http://schemas.microsoft.com/office/powerpoint/2010/main" val="26211558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438274"/>
            <a:ext cx="12192000" cy="5419725"/>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1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3" name="Picture 2" descr="A blue and black logo&#10;&#10;Description automatically generated">
            <a:extLst>
              <a:ext uri="{FF2B5EF4-FFF2-40B4-BE49-F238E27FC236}">
                <a16:creationId xmlns:a16="http://schemas.microsoft.com/office/drawing/2014/main" id="{6A026403-4EBE-C5BC-D739-D2DC5EA8FB0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0489899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C69F239-31DE-2624-BF1B-B5D1F035D3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089426029"/>
      </p:ext>
    </p:extLst>
  </p:cSld>
  <p:clrMapOvr>
    <a:masterClrMapping/>
  </p:clrMapOvr>
  <p:transition>
    <p:fade/>
  </p:transition>
  <p:extLst>
    <p:ext uri="{DCECCB84-F9BA-43D5-87BE-67443E8EF086}">
      <p15:sldGuideLst xmlns:p15="http://schemas.microsoft.com/office/powerpoint/2012/main">
        <p15:guide id="5" orient="horz" pos="312">
          <p15:clr>
            <a:srgbClr val="5ACBF0"/>
          </p15:clr>
        </p15:guide>
        <p15:guide id="6" pos="3749">
          <p15:clr>
            <a:srgbClr val="5ACBF0"/>
          </p15:clr>
        </p15:guide>
        <p15:guide id="7" pos="3931">
          <p15:clr>
            <a:srgbClr val="5ACBF0"/>
          </p15:clr>
        </p15:guide>
        <p15:guide id="9" orient="horz" pos="9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2/18/2025</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572EBB8-0DB4-1094-218E-22E9AB058D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962992121"/>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80B3C1C-6CFE-131B-792C-647DF9CE67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142539420"/>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481513"/>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4481513"/>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39A8762A-F5F7-1DB2-86EB-1BFD8B7902C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9469424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53368"/>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3952177"/>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3952178"/>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EF103D3C-D4C0-3A7F-9430-56A338D4D5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523739912"/>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6740"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48113"/>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3946922"/>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3946923"/>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3946922"/>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5" name="Picture 4" descr="A blue and black logo&#10;&#10;Description automatically generated">
            <a:extLst>
              <a:ext uri="{FF2B5EF4-FFF2-40B4-BE49-F238E27FC236}">
                <a16:creationId xmlns:a16="http://schemas.microsoft.com/office/drawing/2014/main" id="{1146C6E0-F407-6D49-F8D2-433B2EFCD67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1197554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457200"/>
            <a:ext cx="11019538"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3948113"/>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3946922"/>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3946923"/>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5E7B2967-59B9-01B8-C15F-8EA271514B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3562693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A1AA094F-0960-DA4E-E070-9861AC68DF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20408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50E767AA-D591-524C-8B52-4466E5C7D61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55546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0DEC6920-08BA-F198-6FF4-962983E4F2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694089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869892"/>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869893"/>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579381"/>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579381"/>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8F479644-EB9A-27D4-EE17-0222268B3C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37528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937BA599-7CCB-C4DC-9B4F-6A3A691CCD5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57946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2001"/>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8" name="Picture 7">
            <a:extLst>
              <a:ext uri="{FF2B5EF4-FFF2-40B4-BE49-F238E27FC236}">
                <a16:creationId xmlns:a16="http://schemas.microsoft.com/office/drawing/2014/main" id="{070A2075-D92D-445F-E397-025635C337C4}"/>
              </a:ext>
            </a:extLst>
          </p:cNvPr>
          <p:cNvPicPr>
            <a:picLocks noChangeAspect="1"/>
          </p:cNvPicPr>
          <p:nvPr userDrawn="1"/>
        </p:nvPicPr>
        <p:blipFill rotWithShape="1">
          <a:blip r:embed="rId2">
            <a:alphaModFix amt="50000"/>
          </a:blip>
          <a:srcRect t="2212" b="12568"/>
          <a:stretch/>
        </p:blipFill>
        <p:spPr>
          <a:xfrm>
            <a:off x="6078609" y="1"/>
            <a:ext cx="5694158" cy="6858000"/>
          </a:xfrm>
          <a:prstGeom prst="rect">
            <a:avLst/>
          </a:prstGeom>
        </p:spPr>
      </p:pic>
      <p:pic>
        <p:nvPicPr>
          <p:cNvPr id="11" name="Picture 10" descr="A white and blue logo&#10;&#10;Description automatically generated">
            <a:extLst>
              <a:ext uri="{FF2B5EF4-FFF2-40B4-BE49-F238E27FC236}">
                <a16:creationId xmlns:a16="http://schemas.microsoft.com/office/drawing/2014/main" id="{0E34E7CB-2D27-C519-3334-E0D39EA8EC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79015"/>
            <a:ext cx="2721303" cy="853468"/>
          </a:xfrm>
          <a:prstGeom prst="rect">
            <a:avLst/>
          </a:prstGeom>
        </p:spPr>
      </p:pic>
    </p:spTree>
    <p:extLst>
      <p:ext uri="{BB962C8B-B14F-4D97-AF65-F5344CB8AC3E}">
        <p14:creationId xmlns:p14="http://schemas.microsoft.com/office/powerpoint/2010/main" val="31725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4195"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3" name="Picture 2" descr="A white and blue logo&#10;&#10;Description automatically generated">
            <a:extLst>
              <a:ext uri="{FF2B5EF4-FFF2-40B4-BE49-F238E27FC236}">
                <a16:creationId xmlns:a16="http://schemas.microsoft.com/office/drawing/2014/main" id="{A45EFB02-5ECB-0F59-8E5A-9534D05AD19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03137" y="5508369"/>
            <a:ext cx="2721303" cy="853468"/>
          </a:xfrm>
          <a:prstGeom prst="rect">
            <a:avLst/>
          </a:prstGeom>
        </p:spPr>
      </p:pic>
    </p:spTree>
    <p:extLst>
      <p:ext uri="{BB962C8B-B14F-4D97-AF65-F5344CB8AC3E}">
        <p14:creationId xmlns:p14="http://schemas.microsoft.com/office/powerpoint/2010/main" val="414713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7" name="Picture 6">
            <a:extLst>
              <a:ext uri="{FF2B5EF4-FFF2-40B4-BE49-F238E27FC236}">
                <a16:creationId xmlns:a16="http://schemas.microsoft.com/office/drawing/2014/main" id="{F206DA1E-F75F-1E05-96DB-64B17CC6488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12945" y="5511445"/>
            <a:ext cx="2711495" cy="850392"/>
          </a:xfrm>
          <a:prstGeom prst="rect">
            <a:avLst/>
          </a:prstGeom>
        </p:spPr>
      </p:pic>
    </p:spTree>
    <p:extLst>
      <p:ext uri="{BB962C8B-B14F-4D97-AF65-F5344CB8AC3E}">
        <p14:creationId xmlns:p14="http://schemas.microsoft.com/office/powerpoint/2010/main" val="3501366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118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090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8445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2/18/2025</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549863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99898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863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6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014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76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542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512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400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301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161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140294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58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85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0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2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78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734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025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56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0893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72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1777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2967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9071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90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340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123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275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2544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512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545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2044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4461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76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137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952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2/18/2025</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487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9457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747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363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66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72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0707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9171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425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8778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7.xml"/><Relationship Id="rId7" Type="http://schemas.openxmlformats.org/officeDocument/2006/relationships/tags" Target="../tags/tag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2.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74" Type="http://schemas.openxmlformats.org/officeDocument/2006/relationships/image" Target="../media/image2.png"/><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slideLayout" Target="../slideLayouts/slideLayout121.xml"/><Relationship Id="rId75" Type="http://schemas.openxmlformats.org/officeDocument/2006/relationships/image" Target="../media/image3.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71"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66" Type="http://schemas.openxmlformats.org/officeDocument/2006/relationships/slideLayout" Target="../slideLayouts/slideLayout189.xml"/><Relationship Id="rId74" Type="http://schemas.openxmlformats.org/officeDocument/2006/relationships/image" Target="../media/image2.png"/><Relationship Id="rId5" Type="http://schemas.openxmlformats.org/officeDocument/2006/relationships/slideLayout" Target="../slideLayouts/slideLayout128.xml"/><Relationship Id="rId61" Type="http://schemas.openxmlformats.org/officeDocument/2006/relationships/slideLayout" Target="../slideLayouts/slideLayout184.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image" Target="../media/image3.sv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 Type="http://schemas.openxmlformats.org/officeDocument/2006/relationships/slideLayout" Target="../slideLayouts/slideLayout130.xml"/><Relationship Id="rId71" Type="http://schemas.openxmlformats.org/officeDocument/2006/relationships/slideLayout" Target="../slideLayouts/slideLayout1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63" Type="http://schemas.openxmlformats.org/officeDocument/2006/relationships/slideLayout" Target="../slideLayouts/slideLayout258.xml"/><Relationship Id="rId68" Type="http://schemas.openxmlformats.org/officeDocument/2006/relationships/slideLayout" Target="../slideLayouts/slideLayout26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slideLayout" Target="../slideLayouts/slideLayout261.xml"/><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69" Type="http://schemas.openxmlformats.org/officeDocument/2006/relationships/slideLayout" Target="../slideLayouts/slideLayout264.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72" Type="http://schemas.openxmlformats.org/officeDocument/2006/relationships/slideLayout" Target="../slideLayouts/slideLayout267.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67" Type="http://schemas.openxmlformats.org/officeDocument/2006/relationships/slideLayout" Target="../slideLayouts/slideLayout262.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70" Type="http://schemas.openxmlformats.org/officeDocument/2006/relationships/slideLayout" Target="../slideLayouts/slideLayout26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slideLayout" Target="../slideLayouts/slideLayout260.xml"/><Relationship Id="rId73" Type="http://schemas.openxmlformats.org/officeDocument/2006/relationships/theme" Target="../theme/theme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 Id="rId34" Type="http://schemas.openxmlformats.org/officeDocument/2006/relationships/slideLayout" Target="../slideLayouts/slideLayout229.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 Type="http://schemas.openxmlformats.org/officeDocument/2006/relationships/slideLayout" Target="../slideLayouts/slideLayout202.xml"/><Relationship Id="rId71" Type="http://schemas.openxmlformats.org/officeDocument/2006/relationships/slideLayout" Target="../slideLayouts/slideLayout2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theme" Target="../theme/theme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8" Type="http://schemas.openxmlformats.org/officeDocument/2006/relationships/slideLayout" Target="../slideLayouts/slideLayout275.xml"/><Relationship Id="rId3"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41" Type="http://schemas.openxmlformats.org/officeDocument/2006/relationships/slideLayout" Target="../slideLayouts/slideLayout344.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theme" Target="../theme/theme8.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8" Type="http://schemas.openxmlformats.org/officeDocument/2006/relationships/slideLayout" Target="../slideLayouts/slideLayout311.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2/18/2025</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7"/>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85379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 id="2147483771" r:id="rId57"/>
    <p:sldLayoutId id="2147483772" r:id="rId58"/>
    <p:sldLayoutId id="2147483773" r:id="rId59"/>
    <p:sldLayoutId id="2147483774" r:id="rId60"/>
    <p:sldLayoutId id="2147483775" r:id="rId61"/>
    <p:sldLayoutId id="2147483776" r:id="rId62"/>
    <p:sldLayoutId id="2147483777" r:id="rId63"/>
    <p:sldLayoutId id="2147483778" r:id="rId64"/>
    <p:sldLayoutId id="2147483779" r:id="rId65"/>
    <p:sldLayoutId id="2147483780" r:id="rId66"/>
    <p:sldLayoutId id="2147483781" r:id="rId67"/>
    <p:sldLayoutId id="2147483782" r:id="rId68"/>
    <p:sldLayoutId id="2147483783" r:id="rId69"/>
    <p:sldLayoutId id="2147483784" r:id="rId70"/>
    <p:sldLayoutId id="2147483785" r:id="rId71"/>
    <p:sldLayoutId id="214748378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886996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847" r:id="rId60"/>
    <p:sldLayoutId id="2147483848" r:id="rId61"/>
    <p:sldLayoutId id="2147483849" r:id="rId62"/>
    <p:sldLayoutId id="2147483850" r:id="rId63"/>
    <p:sldLayoutId id="2147483851" r:id="rId64"/>
    <p:sldLayoutId id="2147483852" r:id="rId65"/>
    <p:sldLayoutId id="2147483853" r:id="rId66"/>
    <p:sldLayoutId id="2147483854" r:id="rId67"/>
    <p:sldLayoutId id="2147483855" r:id="rId68"/>
    <p:sldLayoutId id="2147483856" r:id="rId69"/>
    <p:sldLayoutId id="2147483857" r:id="rId70"/>
    <p:sldLayoutId id="2147483858" r:id="rId71"/>
    <p:sldLayoutId id="2147483859" r:id="rId7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53600121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 id="2147483923" r:id="rId63"/>
    <p:sldLayoutId id="2147483924" r:id="rId64"/>
    <p:sldLayoutId id="2147483925" r:id="rId65"/>
    <p:sldLayoutId id="2147483926" r:id="rId66"/>
    <p:sldLayoutId id="2147483927" r:id="rId67"/>
    <p:sldLayoutId id="2147483928" r:id="rId68"/>
    <p:sldLayoutId id="2147483929" r:id="rId69"/>
    <p:sldLayoutId id="2147483930" r:id="rId70"/>
    <p:sldLayoutId id="2147483931" r:id="rId71"/>
    <p:sldLayoutId id="21474839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73615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2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4.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92.png"/><Relationship Id="rId2" Type="http://schemas.openxmlformats.org/officeDocument/2006/relationships/notesSlide" Target="../notesSlides/notesSlide11.xml"/><Relationship Id="rId16" Type="http://schemas.openxmlformats.org/officeDocument/2006/relationships/image" Target="../media/image120.svg"/><Relationship Id="rId1" Type="http://schemas.openxmlformats.org/officeDocument/2006/relationships/slideLayout" Target="../slideLayouts/slideLayout114.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svg"/><Relationship Id="rId14" Type="http://schemas.openxmlformats.org/officeDocument/2006/relationships/image" Target="../media/image1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147.xml"/><Relationship Id="rId4" Type="http://schemas.openxmlformats.org/officeDocument/2006/relationships/image" Target="../media/image122.sv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emf"/><Relationship Id="rId7" Type="http://schemas.openxmlformats.org/officeDocument/2006/relationships/image" Target="../media/image126.svg"/><Relationship Id="rId2" Type="http://schemas.openxmlformats.org/officeDocument/2006/relationships/notesSlide" Target="../notesSlides/notesSlide15.xml"/><Relationship Id="rId1" Type="http://schemas.openxmlformats.org/officeDocument/2006/relationships/slideLayout" Target="../slideLayouts/slideLayout145.xml"/><Relationship Id="rId6" Type="http://schemas.openxmlformats.org/officeDocument/2006/relationships/image" Target="../media/image107.png"/><Relationship Id="rId5" Type="http://schemas.openxmlformats.org/officeDocument/2006/relationships/image" Target="../media/image125.emf"/><Relationship Id="rId4" Type="http://schemas.openxmlformats.org/officeDocument/2006/relationships/image" Target="../media/image124.png"/><Relationship Id="rId9" Type="http://schemas.openxmlformats.org/officeDocument/2006/relationships/image" Target="../media/image128.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7.png"/><Relationship Id="rId3" Type="http://schemas.openxmlformats.org/officeDocument/2006/relationships/image" Target="../media/image129.png"/><Relationship Id="rId21" Type="http://schemas.openxmlformats.org/officeDocument/2006/relationships/image" Target="../media/image142.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0.png"/><Relationship Id="rId25" Type="http://schemas.openxmlformats.org/officeDocument/2006/relationships/image" Target="../media/image146.svg"/><Relationship Id="rId2" Type="http://schemas.openxmlformats.org/officeDocument/2006/relationships/notesSlide" Target="../notesSlides/notesSlide16.xml"/><Relationship Id="rId16" Type="http://schemas.openxmlformats.org/officeDocument/2006/relationships/image" Target="../media/image139.svg"/><Relationship Id="rId20" Type="http://schemas.openxmlformats.org/officeDocument/2006/relationships/image" Target="../media/image141.png"/><Relationship Id="rId29" Type="http://schemas.openxmlformats.org/officeDocument/2006/relationships/image" Target="../media/image150.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5.png"/><Relationship Id="rId5" Type="http://schemas.openxmlformats.org/officeDocument/2006/relationships/image" Target="../media/image131.png"/><Relationship Id="rId15" Type="http://schemas.openxmlformats.org/officeDocument/2006/relationships/image" Target="../media/image116.png"/><Relationship Id="rId23" Type="http://schemas.openxmlformats.org/officeDocument/2006/relationships/image" Target="../media/image144.svg"/><Relationship Id="rId28"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3.png"/><Relationship Id="rId27" Type="http://schemas.openxmlformats.org/officeDocument/2006/relationships/image" Target="../media/image148.svg"/></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s://github.com/Boykai/octo-microhack-rag-ai-and-your-dat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8.xml"/><Relationship Id="rId5" Type="http://schemas.openxmlformats.org/officeDocument/2006/relationships/image" Target="../media/image93.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7.png"/><Relationship Id="rId3" Type="http://schemas.openxmlformats.org/officeDocument/2006/relationships/image" Target="../media/image129.png"/><Relationship Id="rId21" Type="http://schemas.openxmlformats.org/officeDocument/2006/relationships/image" Target="../media/image142.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0.png"/><Relationship Id="rId25" Type="http://schemas.openxmlformats.org/officeDocument/2006/relationships/image" Target="../media/image146.svg"/><Relationship Id="rId2" Type="http://schemas.openxmlformats.org/officeDocument/2006/relationships/notesSlide" Target="../notesSlides/notesSlide24.xml"/><Relationship Id="rId16" Type="http://schemas.openxmlformats.org/officeDocument/2006/relationships/image" Target="../media/image139.svg"/><Relationship Id="rId20" Type="http://schemas.openxmlformats.org/officeDocument/2006/relationships/image" Target="../media/image141.png"/><Relationship Id="rId29" Type="http://schemas.openxmlformats.org/officeDocument/2006/relationships/image" Target="../media/image150.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5.png"/><Relationship Id="rId5" Type="http://schemas.openxmlformats.org/officeDocument/2006/relationships/image" Target="../media/image131.png"/><Relationship Id="rId15" Type="http://schemas.openxmlformats.org/officeDocument/2006/relationships/image" Target="../media/image116.png"/><Relationship Id="rId23" Type="http://schemas.openxmlformats.org/officeDocument/2006/relationships/image" Target="../media/image144.svg"/><Relationship Id="rId28"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3.png"/><Relationship Id="rId27" Type="http://schemas.openxmlformats.org/officeDocument/2006/relationships/image" Target="../media/image148.svg"/></Relationships>
</file>

<file path=ppt/slides/_rels/slide32.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7.png"/><Relationship Id="rId3" Type="http://schemas.openxmlformats.org/officeDocument/2006/relationships/image" Target="../media/image129.png"/><Relationship Id="rId21" Type="http://schemas.openxmlformats.org/officeDocument/2006/relationships/image" Target="../media/image142.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0.png"/><Relationship Id="rId25" Type="http://schemas.openxmlformats.org/officeDocument/2006/relationships/image" Target="../media/image146.svg"/><Relationship Id="rId2" Type="http://schemas.openxmlformats.org/officeDocument/2006/relationships/notesSlide" Target="../notesSlides/notesSlide25.xml"/><Relationship Id="rId16" Type="http://schemas.openxmlformats.org/officeDocument/2006/relationships/image" Target="../media/image139.svg"/><Relationship Id="rId20" Type="http://schemas.openxmlformats.org/officeDocument/2006/relationships/image" Target="../media/image141.png"/><Relationship Id="rId29" Type="http://schemas.openxmlformats.org/officeDocument/2006/relationships/image" Target="../media/image150.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5.png"/><Relationship Id="rId5" Type="http://schemas.openxmlformats.org/officeDocument/2006/relationships/image" Target="../media/image131.png"/><Relationship Id="rId15" Type="http://schemas.openxmlformats.org/officeDocument/2006/relationships/image" Target="../media/image116.png"/><Relationship Id="rId23" Type="http://schemas.openxmlformats.org/officeDocument/2006/relationships/image" Target="../media/image144.svg"/><Relationship Id="rId28"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3.png"/><Relationship Id="rId27" Type="http://schemas.openxmlformats.org/officeDocument/2006/relationships/image" Target="../media/image148.svg"/></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7.png"/><Relationship Id="rId3" Type="http://schemas.openxmlformats.org/officeDocument/2006/relationships/image" Target="../media/image129.png"/><Relationship Id="rId21" Type="http://schemas.openxmlformats.org/officeDocument/2006/relationships/image" Target="../media/image142.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0.png"/><Relationship Id="rId25" Type="http://schemas.openxmlformats.org/officeDocument/2006/relationships/image" Target="../media/image146.svg"/><Relationship Id="rId2" Type="http://schemas.openxmlformats.org/officeDocument/2006/relationships/notesSlide" Target="../notesSlides/notesSlide26.xml"/><Relationship Id="rId16" Type="http://schemas.openxmlformats.org/officeDocument/2006/relationships/image" Target="../media/image139.svg"/><Relationship Id="rId20" Type="http://schemas.openxmlformats.org/officeDocument/2006/relationships/image" Target="../media/image141.png"/><Relationship Id="rId29" Type="http://schemas.openxmlformats.org/officeDocument/2006/relationships/image" Target="../media/image150.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5.png"/><Relationship Id="rId5" Type="http://schemas.openxmlformats.org/officeDocument/2006/relationships/image" Target="../media/image131.png"/><Relationship Id="rId15" Type="http://schemas.openxmlformats.org/officeDocument/2006/relationships/image" Target="../media/image116.png"/><Relationship Id="rId23" Type="http://schemas.openxmlformats.org/officeDocument/2006/relationships/image" Target="../media/image144.svg"/><Relationship Id="rId28"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28.svg"/><Relationship Id="rId31" Type="http://schemas.openxmlformats.org/officeDocument/2006/relationships/image" Target="../media/image152.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3.png"/><Relationship Id="rId27" Type="http://schemas.openxmlformats.org/officeDocument/2006/relationships/image" Target="../media/image148.svg"/><Relationship Id="rId30"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7.png"/><Relationship Id="rId7" Type="http://schemas.openxmlformats.org/officeDocument/2006/relationships/image" Target="../media/image94.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openxmlformats.org/officeDocument/2006/relationships/image" Target="../media/image100.svg"/><Relationship Id="rId11" Type="http://schemas.openxmlformats.org/officeDocument/2006/relationships/image" Target="../media/image104.sv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svg"/><Relationship Id="rId9" Type="http://schemas.openxmlformats.org/officeDocument/2006/relationships/image" Target="../media/image10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a:lstStyle/>
          <a:p>
            <a:r>
              <a:rPr kumimoji="0" lang="en-US" sz="2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Who you will be working with:</a:t>
            </a:r>
            <a:endParaRPr lang="en-US"/>
          </a:p>
        </p:txBody>
      </p:sp>
      <p:sp>
        <p:nvSpPr>
          <p:cNvPr id="28" name="TextBox 27">
            <a:extLst>
              <a:ext uri="{FF2B5EF4-FFF2-40B4-BE49-F238E27FC236}">
                <a16:creationId xmlns:a16="http://schemas.microsoft.com/office/drawing/2014/main" id="{6561AF4F-ABE5-F53C-8CA6-1DCB9D2F9F00}"/>
              </a:ext>
            </a:extLst>
          </p:cNvPr>
          <p:cNvSpPr txBox="1"/>
          <p:nvPr/>
        </p:nvSpPr>
        <p:spPr>
          <a:xfrm>
            <a:off x="1051250" y="1855851"/>
            <a:ext cx="437916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Join your assigned team of 3-7 participants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Join your Teams Break-Out channel</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Coaches available to help</a:t>
            </a:r>
          </a:p>
          <a:p>
            <a:pPr marL="342900" indent="-342900">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Main channel will display schedule and remain open for coach requests.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1344676"/>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What you will be working on:</a:t>
            </a:r>
            <a:endParaRPr lang="en-US"/>
          </a:p>
        </p:txBody>
      </p:sp>
      <p:sp>
        <p:nvSpPr>
          <p:cNvPr id="30" name="TextBox 29">
            <a:extLst>
              <a:ext uri="{FF2B5EF4-FFF2-40B4-BE49-F238E27FC236}">
                <a16:creationId xmlns:a16="http://schemas.microsoft.com/office/drawing/2014/main" id="{04A54B2A-1404-F0BF-3ECB-3591D7DE84E6}"/>
              </a:ext>
            </a:extLst>
          </p:cNvPr>
          <p:cNvSpPr txBox="1"/>
          <p:nvPr/>
        </p:nvSpPr>
        <p:spPr>
          <a:xfrm>
            <a:off x="6195145" y="1855851"/>
            <a:ext cx="5088682"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Microsoft Teams – use to collaborate with your Microhack team</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Azure – Microhack development environment</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Microhack Challenges packet – complete challenges to complete Microhack successfully</a:t>
            </a:r>
          </a:p>
          <a:p>
            <a:pPr marL="800100" lvl="1" indent="-342900">
              <a:buFont typeface="Arial" panose="020B0604020202020204" pitchFamily="34" charset="0"/>
              <a:buChar char="•"/>
            </a:pPr>
            <a:r>
              <a:rPr lang="en-US" sz="2000">
                <a:solidFill>
                  <a:schemeClr val="bg1"/>
                </a:solidFill>
              </a:rPr>
              <a:t>Search Service Deployment</a:t>
            </a:r>
          </a:p>
          <a:p>
            <a:pPr marL="800100" lvl="1" indent="-342900">
              <a:buFont typeface="Arial" panose="020B0604020202020204" pitchFamily="34" charset="0"/>
              <a:buChar char="•"/>
            </a:pPr>
            <a:r>
              <a:rPr lang="en-US" sz="2000">
                <a:solidFill>
                  <a:schemeClr val="bg1"/>
                </a:solidFill>
              </a:rPr>
              <a:t>Creating Vector Indexes </a:t>
            </a:r>
          </a:p>
          <a:p>
            <a:pPr marL="800100" lvl="1" indent="-342900">
              <a:buFont typeface="Arial" panose="020B0604020202020204" pitchFamily="34" charset="0"/>
              <a:buChar char="•"/>
            </a:pPr>
            <a:r>
              <a:rPr lang="en-US" sz="2000">
                <a:solidFill>
                  <a:schemeClr val="bg1"/>
                </a:solidFill>
              </a:rPr>
              <a:t>Querying Vector Indexes</a:t>
            </a:r>
          </a:p>
          <a:p>
            <a:pPr marL="800100" lvl="1" indent="-342900">
              <a:buFont typeface="Arial" panose="020B0604020202020204" pitchFamily="34" charset="0"/>
              <a:buChar char="•"/>
            </a:pPr>
            <a:r>
              <a:rPr lang="en-US" sz="2000">
                <a:solidFill>
                  <a:schemeClr val="bg1"/>
                </a:solidFill>
              </a:rPr>
              <a:t>Integrating RAG into existing application</a:t>
            </a:r>
          </a:p>
          <a:p>
            <a:pPr marL="800100" lvl="1" indent="-342900">
              <a:buFont typeface="Arial" panose="020B0604020202020204" pitchFamily="34" charset="0"/>
              <a:buChar char="•"/>
            </a:pPr>
            <a:r>
              <a:rPr lang="en-US" sz="2000">
                <a:solidFill>
                  <a:schemeClr val="bg1"/>
                </a:solidFill>
              </a:rPr>
              <a:t>Advanced Challenges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Optional</a:t>
            </a:r>
            <a:r>
              <a:rPr lang="en-US" sz="2000">
                <a:solidFill>
                  <a:schemeClr val="bg1"/>
                </a:solidFill>
              </a:rPr>
              <a:t>)</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1051248" y="1855851"/>
            <a:ext cx="5660701"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Invest in yourself.  This is your training and your dedicated time for training.  Make the most of it.</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Contribute to the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You can finish in the time allotted, but you will need the time and group collaboration in order to finish.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5578582" y="449097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011086" y="5002150"/>
            <a:ext cx="5072479"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Leave your team for extended periods of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Give up (ask if you need help).</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Customer Scenario | Contoso</a:t>
            </a: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is Contoso?</a:t>
            </a:r>
            <a:endParaRPr kumimoji="0" lang="en-US" sz="2800" b="0" i="0" u="none" strike="noStrike" kern="1200" cap="none" spc="0" normalizeH="0" baseline="0" noProof="0" dirty="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1051248" y="1855851"/>
            <a:ext cx="5660701"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Technology company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Enormous employee benefits portfolio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Rapidly growing employee benefits ecosystem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Desperate legacy employee benefits documentation </a:t>
            </a: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567080" y="3771043"/>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is Contoso trying to accomplish?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999584" y="4282218"/>
            <a:ext cx="5072479"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Consolidate employee benefits catalog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Streamline and modernize </a:t>
            </a:r>
            <a:r>
              <a:rPr kumimoji="0" lang="en-US" sz="2000" b="0" i="0" u="none" strike="noStrike" kern="1200" cap="none" spc="0" normalizeH="0" baseline="0" noProof="0">
                <a:ln>
                  <a:noFill/>
                </a:ln>
                <a:solidFill>
                  <a:srgbClr val="FFFFFF"/>
                </a:solidFill>
                <a:effectLst/>
                <a:uLnTx/>
                <a:uFillTx/>
                <a:latin typeface="Segoe Sans Text"/>
                <a:ea typeface="+mn-ea"/>
                <a:cs typeface="+mn-cs"/>
              </a:rPr>
              <a:t>employee benefits</a:t>
            </a:r>
            <a:r>
              <a:rPr lang="en-US" sz="2000">
                <a:solidFill>
                  <a:srgbClr val="FFFFFF"/>
                </a:solidFill>
                <a:latin typeface="Segoe Sans Text"/>
              </a:rPr>
              <a:t> documentation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Increase easy</a:t>
            </a:r>
            <a:r>
              <a:rPr lang="en-US" sz="2000">
                <a:solidFill>
                  <a:srgbClr val="FFFFFF"/>
                </a:solidFill>
                <a:latin typeface="Segoe Sans Text"/>
              </a:rPr>
              <a:t>-of-use of </a:t>
            </a:r>
            <a:r>
              <a:rPr kumimoji="0" lang="en-US" sz="2000" b="0" i="0" u="none" strike="noStrike" kern="1200" cap="none" spc="0" normalizeH="0" baseline="0" noProof="0">
                <a:ln>
                  <a:noFill/>
                </a:ln>
                <a:solidFill>
                  <a:srgbClr val="FFFFFF"/>
                </a:solidFill>
                <a:effectLst/>
                <a:uLnTx/>
                <a:uFillTx/>
                <a:latin typeface="Segoe Sans Text"/>
                <a:ea typeface="+mn-ea"/>
                <a:cs typeface="+mn-cs"/>
              </a:rPr>
              <a:t>employee benefits</a:t>
            </a:r>
            <a:r>
              <a:rPr lang="en-US" sz="2000">
                <a:solidFill>
                  <a:srgbClr val="FFFFFF"/>
                </a:solidFill>
                <a:latin typeface="Segoe Sans Text"/>
              </a:rPr>
              <a:t> catalog understanding</a:t>
            </a:r>
            <a:r>
              <a:rPr kumimoji="0" lang="en-US" sz="2000" b="0" i="0" u="none" strike="noStrike" kern="1200" cap="none" spc="0" normalizeH="0" baseline="0" noProof="0">
                <a:ln>
                  <a:noFill/>
                </a:ln>
                <a:solidFill>
                  <a:srgbClr val="FFFFFF"/>
                </a:solidFill>
                <a:effectLst/>
                <a:uLnTx/>
                <a:uFillTx/>
                <a:latin typeface="Segoe Sans Text"/>
                <a:ea typeface="+mn-ea"/>
                <a:cs typeface="+mn-cs"/>
              </a:rPr>
              <a:t> </a:t>
            </a: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21FE9EF-0E11-DA6A-B2F5-D4D170E20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A7224-9B95-B4D0-B146-456540411282}"/>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Bringing domain </a:t>
            </a:r>
            <a:r>
              <a:rPr kumimoji="0" lang="en-US" sz="3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knowledge</a:t>
            </a:r>
            <a:r>
              <a:rPr lang="en-US">
                <a:solidFill>
                  <a:schemeClr val="bg1"/>
                </a:solidFill>
              </a:rPr>
              <a:t> to LLMs</a:t>
            </a:r>
          </a:p>
        </p:txBody>
      </p:sp>
      <p:sp>
        <p:nvSpPr>
          <p:cNvPr id="13" name="Rounded Rectangle 1">
            <a:extLst>
              <a:ext uri="{FF2B5EF4-FFF2-40B4-BE49-F238E27FC236}">
                <a16:creationId xmlns:a16="http://schemas.microsoft.com/office/drawing/2014/main" id="{8941D711-63FB-2C0F-277C-BC22B05BBB74}"/>
              </a:ext>
              <a:ext uri="{C183D7F6-B498-43B3-948B-1728B52AA6E4}">
                <adec:decorative xmlns:adec="http://schemas.microsoft.com/office/drawing/2017/decorative" val="1"/>
              </a:ext>
            </a:extLst>
          </p:cNvPr>
          <p:cNvSpPr/>
          <p:nvPr/>
        </p:nvSpPr>
        <p:spPr bwMode="auto">
          <a:xfrm>
            <a:off x="590560" y="1753486"/>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Prompt</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engineering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In-context learning</a:t>
            </a:r>
          </a:p>
        </p:txBody>
      </p:sp>
      <p:sp>
        <p:nvSpPr>
          <p:cNvPr id="14" name="Rounded Rectangle 299">
            <a:extLst>
              <a:ext uri="{FF2B5EF4-FFF2-40B4-BE49-F238E27FC236}">
                <a16:creationId xmlns:a16="http://schemas.microsoft.com/office/drawing/2014/main" id="{63D65848-8164-E7DD-5053-C7C49BD51CA0}"/>
              </a:ext>
              <a:ext uri="{C183D7F6-B498-43B3-948B-1728B52AA6E4}">
                <adec:decorative xmlns:adec="http://schemas.microsoft.com/office/drawing/2017/decorative" val="1"/>
              </a:ext>
            </a:extLst>
          </p:cNvPr>
          <p:cNvSpPr/>
          <p:nvPr/>
        </p:nvSpPr>
        <p:spPr bwMode="auto">
          <a:xfrm>
            <a:off x="4453954" y="1753486"/>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Fine</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tuning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8BA40196-7A63-66A7-F181-26C162FA8D46}"/>
              </a:ext>
              <a:ext uri="{C183D7F6-B498-43B3-948B-1728B52AA6E4}">
                <adec:decorative xmlns:adec="http://schemas.microsoft.com/office/drawing/2017/decorative" val="1"/>
              </a:ext>
            </a:extLst>
          </p:cNvPr>
          <p:cNvSpPr/>
          <p:nvPr/>
        </p:nvSpPr>
        <p:spPr bwMode="auto">
          <a:xfrm>
            <a:off x="8317349" y="1753486"/>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Retrieval augmentation</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facts</a:t>
            </a:r>
          </a:p>
        </p:txBody>
      </p:sp>
      <p:sp>
        <p:nvSpPr>
          <p:cNvPr id="16" name="Graphic 13">
            <a:extLst>
              <a:ext uri="{FF2B5EF4-FFF2-40B4-BE49-F238E27FC236}">
                <a16:creationId xmlns:a16="http://schemas.microsoft.com/office/drawing/2014/main" id="{F43591FB-6901-4F48-F17A-B433F7A1B4C3}"/>
              </a:ext>
              <a:ext uri="{C183D7F6-B498-43B3-948B-1728B52AA6E4}">
                <adec:decorative xmlns:adec="http://schemas.microsoft.com/office/drawing/2017/decorative" val="1"/>
              </a:ext>
            </a:extLst>
          </p:cNvPr>
          <p:cNvSpPr>
            <a:spLocks noChangeAspect="1"/>
          </p:cNvSpPr>
          <p:nvPr/>
        </p:nvSpPr>
        <p:spPr>
          <a:xfrm>
            <a:off x="1881884" y="2690359"/>
            <a:ext cx="709193" cy="702619"/>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7" name="Graphic 16">
            <a:extLst>
              <a:ext uri="{FF2B5EF4-FFF2-40B4-BE49-F238E27FC236}">
                <a16:creationId xmlns:a16="http://schemas.microsoft.com/office/drawing/2014/main" id="{9C1B44FF-FA10-8285-00E7-DCC5856823B3}"/>
              </a:ext>
              <a:ext uri="{C183D7F6-B498-43B3-948B-1728B52AA6E4}">
                <adec:decorative xmlns:adec="http://schemas.microsoft.com/office/drawing/2017/decorative" val="1"/>
              </a:ext>
            </a:extLst>
          </p:cNvPr>
          <p:cNvSpPr>
            <a:spLocks noChangeAspect="1"/>
          </p:cNvSpPr>
          <p:nvPr/>
        </p:nvSpPr>
        <p:spPr>
          <a:xfrm>
            <a:off x="9622573" y="2668588"/>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24D50990-D36B-24E0-10B1-02DBC744BE31}"/>
              </a:ext>
              <a:ext uri="{C183D7F6-B498-43B3-948B-1728B52AA6E4}">
                <adec:decorative xmlns:adec="http://schemas.microsoft.com/office/drawing/2017/decorative" val="1"/>
              </a:ext>
            </a:extLst>
          </p:cNvPr>
          <p:cNvSpPr>
            <a:spLocks noChangeAspect="1"/>
          </p:cNvSpPr>
          <p:nvPr/>
        </p:nvSpPr>
        <p:spPr>
          <a:xfrm>
            <a:off x="5759178" y="2701385"/>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5" name="Rectangle 4">
            <a:extLst>
              <a:ext uri="{FF2B5EF4-FFF2-40B4-BE49-F238E27FC236}">
                <a16:creationId xmlns:a16="http://schemas.microsoft.com/office/drawing/2014/main" id="{9E5C0280-ACF8-DE64-CB44-71C2E980A6E0}"/>
              </a:ext>
            </a:extLst>
          </p:cNvPr>
          <p:cNvSpPr/>
          <p:nvPr/>
        </p:nvSpPr>
        <p:spPr bwMode="auto">
          <a:xfrm>
            <a:off x="4453954" y="1687855"/>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D2786B-E83C-1DD3-2BE3-980D3DAC6F8A}"/>
              </a:ext>
            </a:extLst>
          </p:cNvPr>
          <p:cNvSpPr/>
          <p:nvPr/>
        </p:nvSpPr>
        <p:spPr bwMode="auto">
          <a:xfrm>
            <a:off x="530942" y="1688690"/>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04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00"/>
                                  </p:stCondLst>
                                  <p:childTnLst>
                                    <p:animMotion origin="layout" path="M -3.54167E-6 -1.11111E-6 L -3.541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4.16667E-7 -1.11111E-6 L -4.16667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600"/>
                                  </p:stCondLst>
                                  <p:childTnLst>
                                    <p:animMotion origin="layout" path="M 2.5E-6 -1.11111E-6 L 2.5E-6 0.03542 " pathEditMode="relative" rAng="0" ptsTypes="AA">
                                      <p:cBhvr>
                                        <p:cTn id="19" dur="700" spd="-100000" fill="hold"/>
                                        <p:tgtEl>
                                          <p:spTgt spid="15"/>
                                        </p:tgtEl>
                                        <p:attrNameLst>
                                          <p:attrName>ppt_x</p:attrName>
                                          <p:attrName>ppt_y</p:attrName>
                                        </p:attrNameLst>
                                      </p:cBhvr>
                                      <p:rCtr x="0" y="1759"/>
                                    </p:animMotion>
                                  </p:childTnLst>
                                </p:cTn>
                              </p:par>
                              <p:par>
                                <p:cTn id="20" presetID="23" presetClass="entr" presetSubtype="16" fill="hold" grpId="0" nodeType="withEffect">
                                  <p:stCondLst>
                                    <p:cond delay="2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400" fill="hold"/>
                                        <p:tgtEl>
                                          <p:spTgt spid="16"/>
                                        </p:tgtEl>
                                        <p:attrNameLst>
                                          <p:attrName>ppt_w</p:attrName>
                                        </p:attrNameLst>
                                      </p:cBhvr>
                                      <p:tavLst>
                                        <p:tav tm="0">
                                          <p:val>
                                            <p:fltVal val="0"/>
                                          </p:val>
                                        </p:tav>
                                        <p:tav tm="100000">
                                          <p:val>
                                            <p:strVal val="#ppt_w"/>
                                          </p:val>
                                        </p:tav>
                                      </p:tavLst>
                                    </p:anim>
                                    <p:anim calcmode="lin" valueType="num">
                                      <p:cBhvr>
                                        <p:cTn id="23" dur="400" fill="hold"/>
                                        <p:tgtEl>
                                          <p:spTgt spid="16"/>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400" fill="hold"/>
                                        <p:tgtEl>
                                          <p:spTgt spid="16"/>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400" fill="hold"/>
                                        <p:tgtEl>
                                          <p:spTgt spid="18"/>
                                        </p:tgtEl>
                                        <p:attrNameLst>
                                          <p:attrName>ppt_w</p:attrName>
                                        </p:attrNameLst>
                                      </p:cBhvr>
                                      <p:tavLst>
                                        <p:tav tm="0">
                                          <p:val>
                                            <p:fltVal val="0"/>
                                          </p:val>
                                        </p:tav>
                                        <p:tav tm="100000">
                                          <p:val>
                                            <p:strVal val="#ppt_w"/>
                                          </p:val>
                                        </p:tav>
                                      </p:tavLst>
                                    </p:anim>
                                    <p:anim calcmode="lin" valueType="num">
                                      <p:cBhvr>
                                        <p:cTn id="29" dur="400" fill="hold"/>
                                        <p:tgtEl>
                                          <p:spTgt spid="18"/>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400" fill="hold"/>
                                        <p:tgtEl>
                                          <p:spTgt spid="18"/>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400" fill="hold"/>
                                        <p:tgtEl>
                                          <p:spTgt spid="17"/>
                                        </p:tgtEl>
                                        <p:attrNameLst>
                                          <p:attrName>ppt_w</p:attrName>
                                        </p:attrNameLst>
                                      </p:cBhvr>
                                      <p:tavLst>
                                        <p:tav tm="0">
                                          <p:val>
                                            <p:fltVal val="0"/>
                                          </p:val>
                                        </p:tav>
                                        <p:tav tm="100000">
                                          <p:val>
                                            <p:strVal val="#ppt_w"/>
                                          </p:val>
                                        </p:tav>
                                      </p:tavLst>
                                    </p:anim>
                                    <p:anim calcmode="lin" valueType="num">
                                      <p:cBhvr>
                                        <p:cTn id="35" dur="400" fill="hold"/>
                                        <p:tgtEl>
                                          <p:spTgt spid="17"/>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4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1AC5E-EE70-F1F2-FEE6-54C1057E73F6}"/>
              </a:ext>
            </a:extLst>
          </p:cNvPr>
          <p:cNvSpPr/>
          <p:nvPr/>
        </p:nvSpPr>
        <p:spPr bwMode="auto">
          <a:xfrm>
            <a:off x="265471" y="243348"/>
            <a:ext cx="11776587" cy="64008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345262" y="1701469"/>
            <a:ext cx="4185972" cy="1477328"/>
          </a:xfrm>
        </p:spPr>
        <p:txBody>
          <a:bodyPr/>
          <a:lstStyle/>
          <a:p>
            <a:r>
              <a:rPr lang="en-US" sz="2400"/>
              <a:t>Retrieval-Augmented Generation</a:t>
            </a:r>
            <a:br>
              <a:rPr lang="en-US" sz="2400"/>
            </a:br>
            <a:br>
              <a:rPr lang="en-US" sz="2400" b="1" spc="0">
                <a:ln>
                  <a:noFill/>
                </a:ln>
                <a:gradFill flip="none" rotWithShape="1">
                  <a:gsLst>
                    <a:gs pos="12000">
                      <a:srgbClr val="D59ED7"/>
                    </a:gs>
                    <a:gs pos="86000">
                      <a:srgbClr val="8DC8E8"/>
                    </a:gs>
                  </a:gsLst>
                  <a:lin ang="10800000" scaled="1"/>
                  <a:tileRect/>
                </a:gradFill>
                <a:latin typeface="Segoe UI Semibold"/>
              </a:rPr>
            </a:br>
            <a:r>
              <a:rPr kumimoji="0" lang="en-US" sz="24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High-level Architecture</a:t>
            </a:r>
            <a:endParaRPr lang="en-US" sz="2400"/>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6" name="Group 5" descr="data sources">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36" y="1271413"/>
              <a:ext cx="219845"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pic>
        <p:nvPicPr>
          <p:cNvPr id="11" name="Picture 10">
            <a:extLst>
              <a:ext uri="{FF2B5EF4-FFF2-40B4-BE49-F238E27FC236}">
                <a16:creationId xmlns:a16="http://schemas.microsoft.com/office/drawing/2014/main" id="{E3ED9E77-23AE-0C88-879C-E694FAC218CC}"/>
              </a:ext>
              <a:ext uri="{C183D7F6-B498-43B3-948B-1728B52AA6E4}">
                <adec:decorative xmlns:adec="http://schemas.microsoft.com/office/drawing/2017/decorative" val="1"/>
              </a:ext>
            </a:extLst>
          </p:cNvPr>
          <p:cNvPicPr>
            <a:picLocks noChangeAspect="1"/>
          </p:cNvPicPr>
          <p:nvPr/>
        </p:nvPicPr>
        <p:blipFill rotWithShape="1">
          <a:blip r:embed="rId17">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4348122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8" name="Rounded Rectangle 20">
            <a:extLst>
              <a:ext uri="{FF2B5EF4-FFF2-40B4-BE49-F238E27FC236}">
                <a16:creationId xmlns:a16="http://schemas.microsoft.com/office/drawing/2014/main" id="{FB36ECB8-A76A-80E2-1AE5-1983AF618B9B}"/>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9" name="TextBox 18">
            <a:extLst>
              <a:ext uri="{FF2B5EF4-FFF2-40B4-BE49-F238E27FC236}">
                <a16:creationId xmlns:a16="http://schemas.microsoft.com/office/drawing/2014/main" id="{A3E4C52F-9C25-FF86-85B0-3C6BF5DAAF27}"/>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17" name="Rounded Rectangle 5">
            <a:extLst>
              <a:ext uri="{FF2B5EF4-FFF2-40B4-BE49-F238E27FC236}">
                <a16:creationId xmlns:a16="http://schemas.microsoft.com/office/drawing/2014/main" id="{6E027C5A-60F3-D595-5035-D65C706188F2}"/>
              </a:ext>
              <a:ext uri="{C183D7F6-B498-43B3-948B-1728B52AA6E4}">
                <adec:decorative xmlns:adec="http://schemas.microsoft.com/office/drawing/2017/decorative" val="1"/>
              </a:ext>
            </a:extLst>
          </p:cNvPr>
          <p:cNvSpPr/>
          <p:nvPr/>
        </p:nvSpPr>
        <p:spPr bwMode="auto">
          <a:xfrm>
            <a:off x="2114550" y="1367149"/>
            <a:ext cx="3506504"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 name="Rounded Rectangle 22">
            <a:extLst>
              <a:ext uri="{FF2B5EF4-FFF2-40B4-BE49-F238E27FC236}">
                <a16:creationId xmlns:a16="http://schemas.microsoft.com/office/drawing/2014/main" id="{9744F583-CA92-F4B7-2348-025A533F8817}"/>
              </a:ext>
              <a:ext uri="{C183D7F6-B498-43B3-948B-1728B52AA6E4}">
                <adec:decorative xmlns:adec="http://schemas.microsoft.com/office/drawing/2017/decorative" val="1"/>
              </a:ext>
            </a:extLst>
          </p:cNvPr>
          <p:cNvSpPr/>
          <p:nvPr/>
        </p:nvSpPr>
        <p:spPr bwMode="auto">
          <a:xfrm>
            <a:off x="2358058" y="1862110"/>
            <a:ext cx="667226" cy="343924"/>
          </a:xfrm>
          <a:prstGeom prst="roundRect">
            <a:avLst>
              <a:gd name="adj" fmla="val 50000"/>
            </a:avLst>
          </a:prstGeom>
          <a:gradFill flip="none" rotWithShape="1">
            <a:gsLst>
              <a:gs pos="61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5" name="Text Placeholder 4">
            <a:extLst>
              <a:ext uri="{FF2B5EF4-FFF2-40B4-BE49-F238E27FC236}">
                <a16:creationId xmlns:a16="http://schemas.microsoft.com/office/drawing/2014/main" id="{56690721-4871-5F06-15D9-142A2D05293A}"/>
              </a:ext>
              <a:ext uri="{C183D7F6-B498-43B3-948B-1728B52AA6E4}">
                <adec:decorative xmlns:adec="http://schemas.microsoft.com/office/drawing/2017/decorative" val="1"/>
              </a:ext>
            </a:extLst>
          </p:cNvPr>
          <p:cNvSpPr txBox="1">
            <a:spLocks/>
          </p:cNvSpPr>
          <p:nvPr/>
        </p:nvSpPr>
        <p:spPr>
          <a:xfrm>
            <a:off x="2441337" y="1940984"/>
            <a:ext cx="2705269" cy="37010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18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Health Plus offers coverage for vision exams, glasses, and contact lenses, as well as dental exams, cleanings, and fillings.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 name="Rectangle: Rounded Corners 7">
            <a:extLst>
              <a:ext uri="{FF2B5EF4-FFF2-40B4-BE49-F238E27FC236}">
                <a16:creationId xmlns:a16="http://schemas.microsoft.com/office/drawing/2014/main" id="{DFD11E87-3208-02D3-4204-49C572541F0A}"/>
              </a:ext>
              <a:ext uri="{C183D7F6-B498-43B3-948B-1728B52AA6E4}">
                <adec:decorative xmlns:adec="http://schemas.microsoft.com/office/drawing/2017/decorative" val="1"/>
              </a:ext>
            </a:extLst>
          </p:cNvPr>
          <p:cNvSpPr/>
          <p:nvPr/>
        </p:nvSpPr>
        <p:spPr bwMode="auto">
          <a:xfrm>
            <a:off x="2303954" y="2278098"/>
            <a:ext cx="3025951"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2EC15CA9-A5CD-8CF2-0764-44D1CD1AEA36}"/>
              </a:ext>
              <a:ext uri="{C183D7F6-B498-43B3-948B-1728B52AA6E4}">
                <adec:decorative xmlns:adec="http://schemas.microsoft.com/office/drawing/2017/decorative" val="1"/>
              </a:ext>
            </a:extLst>
          </p:cNvPr>
          <p:cNvSpPr/>
          <p:nvPr/>
        </p:nvSpPr>
        <p:spPr bwMode="auto">
          <a:xfrm>
            <a:off x="2303954" y="3541674"/>
            <a:ext cx="3026664"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0" name="Rectangle: Rounded Corners 9">
            <a:extLst>
              <a:ext uri="{FF2B5EF4-FFF2-40B4-BE49-F238E27FC236}">
                <a16:creationId xmlns:a16="http://schemas.microsoft.com/office/drawing/2014/main" id="{9361F6D5-02C8-205F-626D-61FA5C25235D}"/>
              </a:ext>
              <a:ext uri="{C183D7F6-B498-43B3-948B-1728B52AA6E4}">
                <adec:decorative xmlns:adec="http://schemas.microsoft.com/office/drawing/2017/decorative" val="1"/>
              </a:ext>
            </a:extLst>
          </p:cNvPr>
          <p:cNvSpPr/>
          <p:nvPr/>
        </p:nvSpPr>
        <p:spPr bwMode="auto">
          <a:xfrm>
            <a:off x="2303954" y="4097726"/>
            <a:ext cx="3026664" cy="168483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2" name="Connector: Elbow 11">
            <a:extLst>
              <a:ext uri="{FF2B5EF4-FFF2-40B4-BE49-F238E27FC236}">
                <a16:creationId xmlns:a16="http://schemas.microsoft.com/office/drawing/2014/main" id="{2EBE6B1A-DBB4-2D31-2B76-418C5D54115F}"/>
              </a:ext>
              <a:ext uri="{C183D7F6-B498-43B3-948B-1728B52AA6E4}">
                <adec:decorative xmlns:adec="http://schemas.microsoft.com/office/drawing/2017/decorative" val="1"/>
              </a:ext>
            </a:extLst>
          </p:cNvPr>
          <p:cNvCxnSpPr>
            <a:cxnSpLocks/>
            <a:stCxn id="11" idx="0"/>
            <a:endCxn id="8" idx="0"/>
          </p:cNvCxnSpPr>
          <p:nvPr/>
        </p:nvCxnSpPr>
        <p:spPr>
          <a:xfrm rot="16200000" flipH="1">
            <a:off x="2383761" y="844930"/>
            <a:ext cx="441049" cy="2425287"/>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08FA0F-1FB5-13ED-1B9B-110C87A1EBE3}"/>
              </a:ext>
              <a:ext uri="{C183D7F6-B498-43B3-948B-1728B52AA6E4}">
                <adec:decorative xmlns:adec="http://schemas.microsoft.com/office/drawing/2017/decorative" val="1"/>
              </a:ext>
            </a:extLst>
          </p:cNvPr>
          <p:cNvCxnSpPr>
            <a:cxnSpLocks/>
            <a:stCxn id="13" idx="1"/>
            <a:endCxn id="9" idx="3"/>
          </p:cNvCxnSpPr>
          <p:nvPr/>
        </p:nvCxnSpPr>
        <p:spPr>
          <a:xfrm rot="10800000">
            <a:off x="5330618" y="3770275"/>
            <a:ext cx="780766" cy="272347"/>
          </a:xfrm>
          <a:prstGeom prst="bentConnector3">
            <a:avLst>
              <a:gd name="adj1" fmla="val 41054"/>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93F3A72-AE21-D45A-3B08-9B71D15CDE0D}"/>
              </a:ext>
              <a:ext uri="{C183D7F6-B498-43B3-948B-1728B52AA6E4}">
                <adec:decorative xmlns:adec="http://schemas.microsoft.com/office/drawing/2017/decorative" val="1"/>
              </a:ext>
            </a:extLst>
          </p:cNvPr>
          <p:cNvCxnSpPr>
            <a:cxnSpLocks/>
            <a:stCxn id="15" idx="2"/>
            <a:endCxn id="10" idx="2"/>
          </p:cNvCxnSpPr>
          <p:nvPr/>
        </p:nvCxnSpPr>
        <p:spPr>
          <a:xfrm rot="16200000" flipH="1">
            <a:off x="2437816" y="4403093"/>
            <a:ext cx="334588" cy="2424351"/>
          </a:xfrm>
          <a:prstGeom prst="bentConnector3">
            <a:avLst>
              <a:gd name="adj1" fmla="val 168323"/>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78EDC5-1CA4-BA84-55CA-C89F4785EF01}"/>
              </a:ext>
            </a:extLst>
          </p:cNvPr>
          <p:cNvSpPr txBox="1"/>
          <p:nvPr/>
        </p:nvSpPr>
        <p:spPr>
          <a:xfrm>
            <a:off x="588263" y="1837049"/>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3" name="TextBox 12">
            <a:extLst>
              <a:ext uri="{FF2B5EF4-FFF2-40B4-BE49-F238E27FC236}">
                <a16:creationId xmlns:a16="http://schemas.microsoft.com/office/drawing/2014/main" id="{8457D6E2-862C-836E-0DB1-C3B6938445C5}"/>
              </a:ext>
            </a:extLst>
          </p:cNvPr>
          <p:cNvSpPr txBox="1"/>
          <p:nvPr/>
        </p:nvSpPr>
        <p:spPr>
          <a:xfrm>
            <a:off x="6111384" y="3504012"/>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15" name="TextBox 14">
            <a:extLst>
              <a:ext uri="{FF2B5EF4-FFF2-40B4-BE49-F238E27FC236}">
                <a16:creationId xmlns:a16="http://schemas.microsoft.com/office/drawing/2014/main" id="{F7A4B414-DF33-B4D7-2504-14420EBBA66F}"/>
              </a:ext>
            </a:extLst>
          </p:cNvPr>
          <p:cNvSpPr txBox="1"/>
          <p:nvPr/>
        </p:nvSpPr>
        <p:spPr>
          <a:xfrm>
            <a:off x="588263" y="4616978"/>
            <a:ext cx="1609344"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Sources used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 name="Title 1">
            <a:extLst>
              <a:ext uri="{FF2B5EF4-FFF2-40B4-BE49-F238E27FC236}">
                <a16:creationId xmlns:a16="http://schemas.microsoft.com/office/drawing/2014/main" id="{469CA37D-7F19-5F28-A09C-D74BB010DB61}"/>
              </a:ext>
            </a:extLst>
          </p:cNvPr>
          <p:cNvSpPr>
            <a:spLocks noGrp="1"/>
          </p:cNvSpPr>
          <p:nvPr>
            <p:ph type="title"/>
          </p:nvPr>
        </p:nvSpPr>
        <p:spPr>
          <a:xfrm>
            <a:off x="584200" y="-372410"/>
            <a:ext cx="5508419" cy="372410"/>
          </a:xfrm>
        </p:spPr>
        <p:txBody>
          <a:bodyPr vert="horz" wrap="square" lIns="0" tIns="64008" rIns="0" bIns="0" rtlCol="0" anchor="b">
            <a:spAutoFit/>
          </a:bodyPr>
          <a:lstStyle/>
          <a:p>
            <a:r>
              <a:rPr lang="en-US" dirty="0"/>
              <a:t>Prompting </a:t>
            </a:r>
            <a:r>
              <a:rPr lang="en-US" dirty="0" err="1"/>
              <a:t>GenAI</a:t>
            </a:r>
            <a:r>
              <a:rPr lang="en-US" dirty="0"/>
              <a:t> Example</a:t>
            </a:r>
          </a:p>
        </p:txBody>
      </p:sp>
    </p:spTree>
    <p:extLst>
      <p:ext uri="{BB962C8B-B14F-4D97-AF65-F5344CB8AC3E}">
        <p14:creationId xmlns:p14="http://schemas.microsoft.com/office/powerpoint/2010/main" val="233170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0"/>
                                  </p:stCondLst>
                                  <p:childTnLst>
                                    <p:animMotion origin="layout" path="M -6.25E-7 3.33333E-6 L -0.03672 3.33333E-6 " pathEditMode="relative" rAng="0" ptsTypes="AA">
                                      <p:cBhvr>
                                        <p:cTn id="12" dur="600" spd="-100000" fill="hold"/>
                                        <p:tgtEl>
                                          <p:spTgt spid="11"/>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4"/>
                                        </p:tgtEl>
                                        <p:attrNameLst>
                                          <p:attrName>ppt_x</p:attrName>
                                          <p:attrName>ppt_y</p:attrName>
                                        </p:attrNameLst>
                                      </p:cBhvr>
                                      <p:rCtr x="1836" y="0"/>
                                    </p:animMotion>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grpId="1" nodeType="withEffect">
                                  <p:stCondLst>
                                    <p:cond delay="0"/>
                                  </p:stCondLst>
                                  <p:childTnLst>
                                    <p:animMotion origin="layout" path="M -4.58333E-6 -2.59259E-6 L 0.03672 -2.59259E-6 " pathEditMode="relative" rAng="0" ptsTypes="AA">
                                      <p:cBhvr>
                                        <p:cTn id="25" dur="600" spd="-100000" fill="hold"/>
                                        <p:tgtEl>
                                          <p:spTgt spid="13"/>
                                        </p:tgtEl>
                                        <p:attrNameLst>
                                          <p:attrName>ppt_x</p:attrName>
                                          <p:attrName>ppt_y</p:attrName>
                                        </p:attrNameLst>
                                      </p:cBhvr>
                                      <p:rCtr x="1836" y="0"/>
                                    </p:animMotion>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nodeType="withEffect">
                                  <p:stCondLst>
                                    <p:cond delay="0"/>
                                  </p:stCondLst>
                                  <p:childTnLst>
                                    <p:animMotion origin="layout" path="M 2.08333E-7 -7.40741E-7 L -0.03672 -7.40741E-7 " pathEditMode="relative" rAng="0" ptsTypes="AA">
                                      <p:cBhvr>
                                        <p:cTn id="30" dur="600" spd="-100000" fill="hold"/>
                                        <p:tgtEl>
                                          <p:spTgt spid="12"/>
                                        </p:tgtEl>
                                        <p:attrNameLst>
                                          <p:attrName>ppt_x</p:attrName>
                                          <p:attrName>ppt_y</p:attrName>
                                        </p:attrNameLst>
                                      </p:cBhvr>
                                      <p:rCtr x="-1836"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8.33333E-7 4.44444E-6 L -0.03672 4.44444E-6 " pathEditMode="relative" rAng="0" ptsTypes="AA">
                                      <p:cBhvr>
                                        <p:cTn id="35" dur="600" spd="-100000" fill="hold"/>
                                        <p:tgtEl>
                                          <p:spTgt spid="15"/>
                                        </p:tgtEl>
                                        <p:attrNameLst>
                                          <p:attrName>ppt_x</p:attrName>
                                          <p:attrName>ppt_y</p:attrName>
                                        </p:attrNameLst>
                                      </p:cBhvr>
                                      <p:rCtr x="-1836" y="0"/>
                                    </p:animMotion>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42" presetClass="path" presetSubtype="0" decel="100000" fill="hold" nodeType="withEffect">
                                  <p:stCondLst>
                                    <p:cond delay="0"/>
                                  </p:stCondLst>
                                  <p:childTnLst>
                                    <p:animMotion origin="layout" path="M 2.08333E-7 7.40741E-7 L -0.03672 7.40741E-7 " pathEditMode="relative" rAng="0" ptsTypes="AA">
                                      <p:cBhvr>
                                        <p:cTn id="40" dur="600" spd="-100000" fill="hold"/>
                                        <p:tgtEl>
                                          <p:spTgt spid="16"/>
                                        </p:tgtEl>
                                        <p:attrNameLst>
                                          <p:attrName>ppt_x</p:attrName>
                                          <p:attrName>ppt_y</p:attrName>
                                        </p:attrNameLst>
                                      </p:cBhvr>
                                      <p:rCtr x="-1836" y="0"/>
                                    </p:animMotion>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1" grpId="1"/>
      <p:bldP spid="13" grpId="0"/>
      <p:bldP spid="13" grpId="1"/>
      <p:bldP spid="15" grpId="0"/>
      <p:bldP spid="15"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834F3753-7CCE-92B6-66A0-B0E067F5E656}"/>
              </a:ext>
              <a:ext uri="{C183D7F6-B498-43B3-948B-1728B52AA6E4}">
                <adec:decorative xmlns:adec="http://schemas.microsoft.com/office/drawing/2017/decorative" val="1"/>
              </a:ext>
            </a:extLst>
          </p:cNvPr>
          <p:cNvCxnSpPr>
            <a:cxnSpLocks/>
          </p:cNvCxnSpPr>
          <p:nvPr/>
        </p:nvCxnSpPr>
        <p:spPr>
          <a:xfrm rot="16200000" flipH="1">
            <a:off x="9223287" y="4619265"/>
            <a:ext cx="1002753" cy="1"/>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 name="Rounded Rectangle 5">
            <a:extLst>
              <a:ext uri="{FF2B5EF4-FFF2-40B4-BE49-F238E27FC236}">
                <a16:creationId xmlns:a16="http://schemas.microsoft.com/office/drawing/2014/main" id="{F2323106-477A-6823-2908-21B6FD86AC92}"/>
              </a:ext>
              <a:ext uri="{C183D7F6-B498-43B3-948B-1728B52AA6E4}">
                <adec:decorative xmlns:adec="http://schemas.microsoft.com/office/drawing/2017/decorative" val="1"/>
              </a:ext>
            </a:extLst>
          </p:cNvPr>
          <p:cNvSpPr/>
          <p:nvPr/>
        </p:nvSpPr>
        <p:spPr bwMode="auto">
          <a:xfrm>
            <a:off x="2130703" y="1468749"/>
            <a:ext cx="3474967"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5" name="Rounded Rectangle 22">
            <a:extLst>
              <a:ext uri="{FF2B5EF4-FFF2-40B4-BE49-F238E27FC236}">
                <a16:creationId xmlns:a16="http://schemas.microsoft.com/office/drawing/2014/main" id="{E8FF74B8-D5EA-52EF-5347-A427899BD3AE}"/>
              </a:ext>
              <a:ext uri="{C183D7F6-B498-43B3-948B-1728B52AA6E4}">
                <adec:decorative xmlns:adec="http://schemas.microsoft.com/office/drawing/2017/decorative" val="1"/>
              </a:ext>
            </a:extLst>
          </p:cNvPr>
          <p:cNvSpPr/>
          <p:nvPr/>
        </p:nvSpPr>
        <p:spPr bwMode="auto">
          <a:xfrm>
            <a:off x="2350939" y="1632575"/>
            <a:ext cx="800498" cy="275588"/>
          </a:xfrm>
          <a:prstGeom prst="roundRect">
            <a:avLst>
              <a:gd name="adj" fmla="val 50000"/>
            </a:avLst>
          </a:prstGeom>
          <a:gradFill flip="none" rotWithShape="1">
            <a:gsLst>
              <a:gs pos="66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6" name="Text Placeholder 4">
            <a:extLst>
              <a:ext uri="{FF2B5EF4-FFF2-40B4-BE49-F238E27FC236}">
                <a16:creationId xmlns:a16="http://schemas.microsoft.com/office/drawing/2014/main" id="{B1D43A7F-AC45-852E-3A53-CD4F23DF3B73}"/>
              </a:ext>
              <a:ext uri="{C183D7F6-B498-43B3-948B-1728B52AA6E4}">
                <adec:decorative xmlns:adec="http://schemas.microsoft.com/office/drawing/2017/decorative" val="1"/>
              </a:ext>
            </a:extLst>
          </p:cNvPr>
          <p:cNvSpPr txBox="1">
            <a:spLocks/>
          </p:cNvSpPr>
          <p:nvPr/>
        </p:nvSpPr>
        <p:spPr>
          <a:xfrm>
            <a:off x="2425953" y="1651748"/>
            <a:ext cx="2705269" cy="483209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 that wasn’t picked since your most relevant results were not on top:</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3. Northwind Health Plus offers coverage for vision exams, glasses, and contact lenses, as well as dental exams, cleanings, and fillings.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 name="Rounded Rectangle 20">
            <a:extLst>
              <a:ext uri="{FF2B5EF4-FFF2-40B4-BE49-F238E27FC236}">
                <a16:creationId xmlns:a16="http://schemas.microsoft.com/office/drawing/2014/main" id="{5F0C01BF-507B-5E75-6F86-E31A946219C5}"/>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6115B82B-9DCB-01B0-55B6-A8FFEA257658}"/>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9" name="Rectangle: Rounded Corners 8">
            <a:extLst>
              <a:ext uri="{FF2B5EF4-FFF2-40B4-BE49-F238E27FC236}">
                <a16:creationId xmlns:a16="http://schemas.microsoft.com/office/drawing/2014/main" id="{AC190548-0A55-DECD-75D3-1594E6E3764E}"/>
              </a:ext>
              <a:ext uri="{C183D7F6-B498-43B3-948B-1728B52AA6E4}">
                <adec:decorative xmlns:adec="http://schemas.microsoft.com/office/drawing/2017/decorative" val="1"/>
              </a:ext>
            </a:extLst>
          </p:cNvPr>
          <p:cNvSpPr/>
          <p:nvPr/>
        </p:nvSpPr>
        <p:spPr bwMode="auto">
          <a:xfrm>
            <a:off x="2288570" y="1988862"/>
            <a:ext cx="3108960"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1" name="Rectangle: Rounded Corners 10">
            <a:extLst>
              <a:ext uri="{FF2B5EF4-FFF2-40B4-BE49-F238E27FC236}">
                <a16:creationId xmlns:a16="http://schemas.microsoft.com/office/drawing/2014/main" id="{5A5021D1-82D5-F376-A760-A7DAB2800E9E}"/>
              </a:ext>
              <a:ext uri="{C183D7F6-B498-43B3-948B-1728B52AA6E4}">
                <adec:decorative xmlns:adec="http://schemas.microsoft.com/office/drawing/2017/decorative" val="1"/>
              </a:ext>
            </a:extLst>
          </p:cNvPr>
          <p:cNvSpPr/>
          <p:nvPr/>
        </p:nvSpPr>
        <p:spPr bwMode="auto">
          <a:xfrm>
            <a:off x="2288570" y="3252438"/>
            <a:ext cx="3108960"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2" name="Rectangle: Rounded Corners 11">
            <a:extLst>
              <a:ext uri="{FF2B5EF4-FFF2-40B4-BE49-F238E27FC236}">
                <a16:creationId xmlns:a16="http://schemas.microsoft.com/office/drawing/2014/main" id="{45297304-C338-73E5-FDE2-FFEBC58E7971}"/>
              </a:ext>
              <a:ext uri="{C183D7F6-B498-43B3-948B-1728B52AA6E4}">
                <adec:decorative xmlns:adec="http://schemas.microsoft.com/office/drawing/2017/decorative" val="1"/>
              </a:ext>
            </a:extLst>
          </p:cNvPr>
          <p:cNvSpPr/>
          <p:nvPr/>
        </p:nvSpPr>
        <p:spPr bwMode="auto">
          <a:xfrm>
            <a:off x="2288570" y="3808490"/>
            <a:ext cx="3108960" cy="100922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4" name="Connector: Elbow 13">
            <a:extLst>
              <a:ext uri="{FF2B5EF4-FFF2-40B4-BE49-F238E27FC236}">
                <a16:creationId xmlns:a16="http://schemas.microsoft.com/office/drawing/2014/main" id="{C7101C3E-E90C-3E5E-E8E6-3DA67DCE1FD4}"/>
              </a:ext>
              <a:ext uri="{C183D7F6-B498-43B3-948B-1728B52AA6E4}">
                <adec:decorative xmlns:adec="http://schemas.microsoft.com/office/drawing/2017/decorative" val="1"/>
              </a:ext>
            </a:extLst>
          </p:cNvPr>
          <p:cNvCxnSpPr>
            <a:cxnSpLocks/>
            <a:stCxn id="13" idx="0"/>
            <a:endCxn id="9" idx="0"/>
          </p:cNvCxnSpPr>
          <p:nvPr/>
        </p:nvCxnSpPr>
        <p:spPr>
          <a:xfrm rot="16200000" flipH="1">
            <a:off x="2389129" y="534942"/>
            <a:ext cx="441049" cy="2466791"/>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13973A1-B9E7-ECCF-3BEB-D5DDF9136BC3}"/>
              </a:ext>
              <a:ext uri="{C183D7F6-B498-43B3-948B-1728B52AA6E4}">
                <adec:decorative xmlns:adec="http://schemas.microsoft.com/office/drawing/2017/decorative" val="1"/>
              </a:ext>
            </a:extLst>
          </p:cNvPr>
          <p:cNvCxnSpPr>
            <a:cxnSpLocks/>
            <a:stCxn id="20" idx="1"/>
            <a:endCxn id="11" idx="3"/>
          </p:cNvCxnSpPr>
          <p:nvPr/>
        </p:nvCxnSpPr>
        <p:spPr>
          <a:xfrm rot="10800000">
            <a:off x="5397530" y="3481038"/>
            <a:ext cx="713854" cy="267592"/>
          </a:xfrm>
          <a:prstGeom prst="bentConnector3">
            <a:avLst>
              <a:gd name="adj1" fmla="val 50000"/>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D65786F-B62F-387E-C621-9DA1DB3293F5}"/>
              </a:ext>
              <a:ext uri="{C183D7F6-B498-43B3-948B-1728B52AA6E4}">
                <adec:decorative xmlns:adec="http://schemas.microsoft.com/office/drawing/2017/decorative" val="1"/>
              </a:ext>
            </a:extLst>
          </p:cNvPr>
          <p:cNvCxnSpPr>
            <a:cxnSpLocks/>
            <a:stCxn id="17" idx="2"/>
            <a:endCxn id="12" idx="1"/>
          </p:cNvCxnSpPr>
          <p:nvPr/>
        </p:nvCxnSpPr>
        <p:spPr>
          <a:xfrm rot="5400000" flipH="1" flipV="1">
            <a:off x="1686012" y="3943782"/>
            <a:ext cx="233236" cy="971880"/>
          </a:xfrm>
          <a:prstGeom prst="bentConnector4">
            <a:avLst>
              <a:gd name="adj1" fmla="val -98012"/>
              <a:gd name="adj2" fmla="val 88267"/>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D367606-1BC6-89B7-FC44-EEFB25432B06}"/>
              </a:ext>
              <a:ext uri="{C183D7F6-B498-43B3-948B-1728B52AA6E4}">
                <adec:decorative xmlns:adec="http://schemas.microsoft.com/office/drawing/2017/decorative" val="1"/>
              </a:ext>
            </a:extLst>
          </p:cNvPr>
          <p:cNvSpPr/>
          <p:nvPr/>
        </p:nvSpPr>
        <p:spPr bwMode="auto">
          <a:xfrm>
            <a:off x="2288570" y="4903334"/>
            <a:ext cx="3108960" cy="1317789"/>
          </a:xfrm>
          <a:prstGeom prst="roundRect">
            <a:avLst>
              <a:gd name="adj" fmla="val 4409"/>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24" name="Connector: Elbow 23">
            <a:extLst>
              <a:ext uri="{FF2B5EF4-FFF2-40B4-BE49-F238E27FC236}">
                <a16:creationId xmlns:a16="http://schemas.microsoft.com/office/drawing/2014/main" id="{E6ED8078-E9D1-8B71-E3CD-0AC33195948F}"/>
              </a:ext>
              <a:ext uri="{C183D7F6-B498-43B3-948B-1728B52AA6E4}">
                <adec:decorative xmlns:adec="http://schemas.microsoft.com/office/drawing/2017/decorative" val="1"/>
              </a:ext>
            </a:extLst>
          </p:cNvPr>
          <p:cNvCxnSpPr>
            <a:cxnSpLocks/>
            <a:stCxn id="25" idx="1"/>
          </p:cNvCxnSpPr>
          <p:nvPr/>
        </p:nvCxnSpPr>
        <p:spPr>
          <a:xfrm rot="10800000">
            <a:off x="5400049" y="5287330"/>
            <a:ext cx="692776" cy="302297"/>
          </a:xfrm>
          <a:prstGeom prst="bentConnector3">
            <a:avLst>
              <a:gd name="adj1" fmla="val 50000"/>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EE8F59F-144E-E422-AA6B-896641B406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8030" y="3286852"/>
            <a:ext cx="673267" cy="673267"/>
          </a:xfrm>
          <a:prstGeom prst="rect">
            <a:avLst/>
          </a:prstGeom>
          <a:effectLst>
            <a:outerShdw blurRad="63500" dist="127000" dir="2700000" algn="tl" rotWithShape="0">
              <a:srgbClr val="454142">
                <a:alpha val="20000"/>
              </a:srgbClr>
            </a:outerShdw>
          </a:effectLst>
        </p:spPr>
      </p:pic>
      <p:sp>
        <p:nvSpPr>
          <p:cNvPr id="10" name="Text Placeholder 9">
            <a:extLst>
              <a:ext uri="{FF2B5EF4-FFF2-40B4-BE49-F238E27FC236}">
                <a16:creationId xmlns:a16="http://schemas.microsoft.com/office/drawing/2014/main" id="{EECA5B77-5CBC-53D0-3E9E-6EDC7BDBD53F}"/>
              </a:ext>
            </a:extLst>
          </p:cNvPr>
          <p:cNvSpPr>
            <a:spLocks noGrp="1"/>
          </p:cNvSpPr>
          <p:nvPr>
            <p:ph type="body" sz="quarter" idx="4294967295"/>
          </p:nvPr>
        </p:nvSpPr>
        <p:spPr>
          <a:xfrm>
            <a:off x="6461688" y="750317"/>
            <a:ext cx="5359400" cy="923330"/>
          </a:xfrm>
        </p:spPr>
        <p:txBody>
          <a:bodyPr/>
          <a:lstStyle/>
          <a:p>
            <a:pPr marL="0" indent="0">
              <a:buNone/>
            </a:pPr>
            <a:r>
              <a:rPr lang="en-US" sz="2000">
                <a:solidFill>
                  <a:schemeClr val="bg1"/>
                </a:solidFill>
              </a:rPr>
              <a:t>What happens if the results the user is expecting are not returned as part of the top sources used to answer the question?</a:t>
            </a:r>
          </a:p>
        </p:txBody>
      </p:sp>
      <p:sp>
        <p:nvSpPr>
          <p:cNvPr id="13" name="TextBox 12">
            <a:extLst>
              <a:ext uri="{FF2B5EF4-FFF2-40B4-BE49-F238E27FC236}">
                <a16:creationId xmlns:a16="http://schemas.microsoft.com/office/drawing/2014/main" id="{AEFF6513-1D9C-54D3-54EB-5DC0916C4238}"/>
              </a:ext>
            </a:extLst>
          </p:cNvPr>
          <p:cNvSpPr txBox="1"/>
          <p:nvPr/>
        </p:nvSpPr>
        <p:spPr>
          <a:xfrm>
            <a:off x="572879" y="1547813"/>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7" name="TextBox 16">
            <a:extLst>
              <a:ext uri="{FF2B5EF4-FFF2-40B4-BE49-F238E27FC236}">
                <a16:creationId xmlns:a16="http://schemas.microsoft.com/office/drawing/2014/main" id="{4898E13B-E9BB-6FCD-9FB1-1BA43523FD34}"/>
              </a:ext>
            </a:extLst>
          </p:cNvPr>
          <p:cNvSpPr txBox="1"/>
          <p:nvPr/>
        </p:nvSpPr>
        <p:spPr>
          <a:xfrm>
            <a:off x="572879" y="3715343"/>
            <a:ext cx="1487622"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Top sources used 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0" name="TextBox 19">
            <a:extLst>
              <a:ext uri="{FF2B5EF4-FFF2-40B4-BE49-F238E27FC236}">
                <a16:creationId xmlns:a16="http://schemas.microsoft.com/office/drawing/2014/main" id="{A1695B6D-4A8A-F22E-A019-4764FA621715}"/>
              </a:ext>
            </a:extLst>
          </p:cNvPr>
          <p:cNvSpPr txBox="1"/>
          <p:nvPr/>
        </p:nvSpPr>
        <p:spPr>
          <a:xfrm>
            <a:off x="6111384" y="3210021"/>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25" name="TextBox 24">
            <a:extLst>
              <a:ext uri="{FF2B5EF4-FFF2-40B4-BE49-F238E27FC236}">
                <a16:creationId xmlns:a16="http://schemas.microsoft.com/office/drawing/2014/main" id="{0D75FB75-DD5A-7CE9-A736-29FDD632709E}"/>
              </a:ext>
            </a:extLst>
          </p:cNvPr>
          <p:cNvSpPr txBox="1"/>
          <p:nvPr/>
        </p:nvSpPr>
        <p:spPr>
          <a:xfrm>
            <a:off x="6092825" y="4927906"/>
            <a:ext cx="1803454" cy="1323439"/>
          </a:xfrm>
          <a:prstGeom prst="rect">
            <a:avLst/>
          </a:prstGeom>
          <a:noFill/>
        </p:spPr>
        <p:txBody>
          <a:bodyPr wrap="square" lIns="91440">
            <a:spAutoFit/>
          </a:bodyPr>
          <a:lstStyle>
            <a:defPPr>
              <a:defRPr lang="en-US"/>
            </a:defPPr>
            <a:lvl1pPr defTabSz="914400">
              <a:defRPr sz="16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Relevant result that wasn’t provided as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part of the</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top sources</a:t>
            </a:r>
          </a:p>
        </p:txBody>
      </p:sp>
      <p:sp>
        <p:nvSpPr>
          <p:cNvPr id="32" name="TextBox 31">
            <a:extLst>
              <a:ext uri="{FF2B5EF4-FFF2-40B4-BE49-F238E27FC236}">
                <a16:creationId xmlns:a16="http://schemas.microsoft.com/office/drawing/2014/main" id="{7AF3A334-CEB8-850C-859D-AAD6BB20BCED}"/>
              </a:ext>
            </a:extLst>
          </p:cNvPr>
          <p:cNvSpPr txBox="1"/>
          <p:nvPr/>
        </p:nvSpPr>
        <p:spPr>
          <a:xfrm>
            <a:off x="8416309" y="5136544"/>
            <a:ext cx="2616708"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If retriever doesn’t return the most relevant results the answer is not complete</a:t>
            </a:r>
          </a:p>
        </p:txBody>
      </p:sp>
      <p:sp>
        <p:nvSpPr>
          <p:cNvPr id="2" name="Title 1">
            <a:extLst>
              <a:ext uri="{FF2B5EF4-FFF2-40B4-BE49-F238E27FC236}">
                <a16:creationId xmlns:a16="http://schemas.microsoft.com/office/drawing/2014/main" id="{A3AD2FB0-7D2F-52AE-6D93-F105DD51D57A}"/>
              </a:ext>
            </a:extLst>
          </p:cNvPr>
          <p:cNvSpPr>
            <a:spLocks noGrp="1"/>
          </p:cNvSpPr>
          <p:nvPr>
            <p:ph type="title"/>
          </p:nvPr>
        </p:nvSpPr>
        <p:spPr>
          <a:xfrm>
            <a:off x="584200" y="-680186"/>
            <a:ext cx="5508419" cy="680186"/>
          </a:xfrm>
        </p:spPr>
        <p:txBody>
          <a:bodyPr vert="horz" wrap="square" lIns="0" tIns="64008" rIns="0" bIns="0" rtlCol="0" anchor="b">
            <a:spAutoFit/>
          </a:bodyPr>
          <a:lstStyle/>
          <a:p>
            <a:r>
              <a:rPr lang="en-US" dirty="0"/>
              <a:t>Prompt </a:t>
            </a:r>
            <a:r>
              <a:rPr lang="en-US" dirty="0" err="1"/>
              <a:t>GenAI</a:t>
            </a:r>
            <a:r>
              <a:rPr lang="en-US" dirty="0"/>
              <a:t> with Incorrect Response Example</a:t>
            </a:r>
          </a:p>
        </p:txBody>
      </p:sp>
    </p:spTree>
    <p:extLst>
      <p:ext uri="{BB962C8B-B14F-4D97-AF65-F5344CB8AC3E}">
        <p14:creationId xmlns:p14="http://schemas.microsoft.com/office/powerpoint/2010/main" val="449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6.25E-7 3.7037E-6 L -0.03672 3.7037E-6 " pathEditMode="relative" rAng="0" ptsTypes="AA">
                                      <p:cBhvr>
                                        <p:cTn id="12" dur="600" spd="-100000" fill="hold"/>
                                        <p:tgtEl>
                                          <p:spTgt spid="13"/>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6"/>
                                        </p:tgtEl>
                                        <p:attrNameLst>
                                          <p:attrName>ppt_x</p:attrName>
                                          <p:attrName>ppt_y</p:attrName>
                                        </p:attrNameLst>
                                      </p:cBhvr>
                                      <p:rCtr x="1836" y="0"/>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nodeType="withEffect">
                                  <p:stCondLst>
                                    <p:cond delay="0"/>
                                  </p:stCondLst>
                                  <p:childTnLst>
                                    <p:animMotion origin="layout" path="M 2.08333E-7 -3.7037E-7 L -0.03672 -3.7037E-7 " pathEditMode="relative" rAng="0" ptsTypes="AA">
                                      <p:cBhvr>
                                        <p:cTn id="25" dur="600" spd="-100000" fill="hold"/>
                                        <p:tgtEl>
                                          <p:spTgt spid="14"/>
                                        </p:tgtEl>
                                        <p:attrNameLst>
                                          <p:attrName>ppt_x</p:attrName>
                                          <p:attrName>ppt_y</p:attrName>
                                        </p:attrNameLst>
                                      </p:cBhvr>
                                      <p:rCtr x="-1836" y="0"/>
                                    </p:animMotion>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0"/>
                                  </p:stCondLst>
                                  <p:childTnLst>
                                    <p:animMotion origin="layout" path="M -8.33333E-7 3.33333E-6 L -0.03672 3.33333E-6 " pathEditMode="relative" rAng="0" ptsTypes="AA">
                                      <p:cBhvr>
                                        <p:cTn id="30" dur="600" spd="-100000" fill="hold"/>
                                        <p:tgtEl>
                                          <p:spTgt spid="17"/>
                                        </p:tgtEl>
                                        <p:attrNameLst>
                                          <p:attrName>ppt_x</p:attrName>
                                          <p:attrName>ppt_y</p:attrName>
                                        </p:attrNameLst>
                                      </p:cBhvr>
                                      <p:rCtr x="-1836" y="0"/>
                                    </p:animMotion>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nodeType="withEffect">
                                  <p:stCondLst>
                                    <p:cond delay="0"/>
                                  </p:stCondLst>
                                  <p:childTnLst>
                                    <p:animMotion origin="layout" path="M -4.58333E-6 7.40741E-7 L -0.03671 7.40741E-7 " pathEditMode="relative" rAng="0" ptsTypes="AA">
                                      <p:cBhvr>
                                        <p:cTn id="35" dur="600" spd="-100000" fill="hold"/>
                                        <p:tgtEl>
                                          <p:spTgt spid="18"/>
                                        </p:tgtEl>
                                        <p:attrNameLst>
                                          <p:attrName>ppt_x</p:attrName>
                                          <p:attrName>ppt_y</p:attrName>
                                        </p:attrNameLst>
                                      </p:cBhvr>
                                      <p:rCtr x="-1836" y="0"/>
                                    </p:animMotion>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42" presetClass="path" presetSubtype="0" decel="100000" fill="hold" nodeType="withEffect">
                                  <p:stCondLst>
                                    <p:cond delay="0"/>
                                  </p:stCondLst>
                                  <p:childTnLst>
                                    <p:animMotion origin="layout" path="M -4.375E-6 -3.7037E-7 L 0.03672 -3.7037E-7 " pathEditMode="relative" rAng="0" ptsTypes="AA">
                                      <p:cBhvr>
                                        <p:cTn id="46" dur="600" spd="-100000" fill="hold"/>
                                        <p:tgtEl>
                                          <p:spTgt spid="24"/>
                                        </p:tgtEl>
                                        <p:attrNameLst>
                                          <p:attrName>ppt_x</p:attrName>
                                          <p:attrName>ppt_y</p:attrName>
                                        </p:attrNameLst>
                                      </p:cBhvr>
                                      <p:rCtr x="1836" y="0"/>
                                    </p:animMotion>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42" presetClass="path" presetSubtype="0" decel="100000" fill="hold" grpId="1" nodeType="withEffect">
                                  <p:stCondLst>
                                    <p:cond delay="0"/>
                                  </p:stCondLst>
                                  <p:childTnLst>
                                    <p:animMotion origin="layout" path="M 2.70833E-6 3.33333E-6 L 0.03672 3.33333E-6 " pathEditMode="relative" rAng="0" ptsTypes="AA">
                                      <p:cBhvr>
                                        <p:cTn id="51" dur="600" spd="-100000" fill="hold"/>
                                        <p:tgtEl>
                                          <p:spTgt spid="25"/>
                                        </p:tgtEl>
                                        <p:attrNameLst>
                                          <p:attrName>ppt_x</p:attrName>
                                          <p:attrName>ppt_y</p:attrName>
                                        </p:attrNameLst>
                                      </p:cBhvr>
                                      <p:rCtr x="1836" y="0"/>
                                    </p:animMotion>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42" presetClass="path" presetSubtype="0" decel="100000" fill="hold" grpId="1" nodeType="withEffect">
                                  <p:stCondLst>
                                    <p:cond delay="0"/>
                                  </p:stCondLst>
                                  <p:childTnLst>
                                    <p:animMotion origin="layout" path="M 3.75E-6 -7.40741E-7 L 0.03672 -7.40741E-7 " pathEditMode="relative" rAng="0" ptsTypes="AA">
                                      <p:cBhvr>
                                        <p:cTn id="56" dur="600" spd="-100000" fill="hold"/>
                                        <p:tgtEl>
                                          <p:spTgt spid="32"/>
                                        </p:tgtEl>
                                        <p:attrNameLst>
                                          <p:attrName>ppt_x</p:attrName>
                                          <p:attrName>ppt_y</p:attrName>
                                        </p:attrNameLst>
                                      </p:cBhvr>
                                      <p:rCtr x="1836" y="0"/>
                                    </p:animMotion>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42" presetClass="path" presetSubtype="0" decel="100000" fill="hold" grpId="1" nodeType="withEffect">
                                  <p:stCondLst>
                                    <p:cond delay="0"/>
                                  </p:stCondLst>
                                  <p:childTnLst>
                                    <p:animMotion origin="layout" path="M -4.58333E-6 -2.59259E-6 L 0.03672 -2.59259E-6 " pathEditMode="relative" rAng="0" ptsTypes="AA">
                                      <p:cBhvr>
                                        <p:cTn id="61" dur="600" spd="-100000" fill="hold"/>
                                        <p:tgtEl>
                                          <p:spTgt spid="20"/>
                                        </p:tgtEl>
                                        <p:attrNameLst>
                                          <p:attrName>ppt_x</p:attrName>
                                          <p:attrName>ppt_y</p:attrName>
                                        </p:attrNameLst>
                                      </p:cBhvr>
                                      <p:rCtr x="1836" y="0"/>
                                    </p:animMotion>
                                  </p:childTnLst>
                                </p:cTn>
                              </p:par>
                              <p:par>
                                <p:cTn id="62" presetID="10"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50"/>
                                        <p:tgtEl>
                                          <p:spTgt spid="27"/>
                                        </p:tgtEl>
                                      </p:cBhvr>
                                    </p:animEffect>
                                  </p:childTnLst>
                                </p:cTn>
                              </p:par>
                              <p:par>
                                <p:cTn id="65" presetID="42" presetClass="path" presetSubtype="0" decel="100000" fill="hold" nodeType="withEffect">
                                  <p:stCondLst>
                                    <p:cond delay="0"/>
                                  </p:stCondLst>
                                  <p:childTnLst>
                                    <p:animMotion origin="layout" path="M -3.75E-6 -0.03472 L -3.75E-6 1.85185E-6 " pathEditMode="relative" rAng="0" ptsTypes="AA">
                                      <p:cBhvr>
                                        <p:cTn id="66" dur="5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3" grpId="0" animBg="1"/>
      <p:bldP spid="13" grpId="0"/>
      <p:bldP spid="13" grpId="1"/>
      <p:bldP spid="17" grpId="0"/>
      <p:bldP spid="17" grpId="1"/>
      <p:bldP spid="20" grpId="0"/>
      <p:bldP spid="20" grpId="1"/>
      <p:bldP spid="25" grpId="0"/>
      <p:bldP spid="25" grpId="1"/>
      <p:bldP spid="32" grpId="0"/>
      <p:bldP spid="3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AF3EE1-C528-A0C7-998C-93D17781D25A}"/>
              </a:ext>
              <a:ext uri="{C183D7F6-B498-43B3-948B-1728B52AA6E4}">
                <adec:decorative xmlns:adec="http://schemas.microsoft.com/office/drawing/2017/decorative" val="1"/>
              </a:ext>
            </a:extLst>
          </p:cNvPr>
          <p:cNvGrpSpPr/>
          <p:nvPr/>
        </p:nvGrpSpPr>
        <p:grpSpPr>
          <a:xfrm>
            <a:off x="3591486" y="1991187"/>
            <a:ext cx="8029013" cy="3387780"/>
            <a:chOff x="588264" y="1991187"/>
            <a:chExt cx="11032236" cy="3387780"/>
          </a:xfrm>
        </p:grpSpPr>
        <p:sp>
          <p:nvSpPr>
            <p:cNvPr id="14" name="Straight Connector 13">
              <a:extLst>
                <a:ext uri="{FF2B5EF4-FFF2-40B4-BE49-F238E27FC236}">
                  <a16:creationId xmlns:a16="http://schemas.microsoft.com/office/drawing/2014/main" id="{E47E39E4-FD27-345A-4F87-49EAC6C7EE41}"/>
                </a:ext>
                <a:ext uri="{C183D7F6-B498-43B3-948B-1728B52AA6E4}">
                  <adec:decorative xmlns:adec="http://schemas.microsoft.com/office/drawing/2017/decorative" val="1"/>
                </a:ext>
              </a:extLst>
            </p:cNvPr>
            <p:cNvSpPr/>
            <p:nvPr/>
          </p:nvSpPr>
          <p:spPr>
            <a:xfrm>
              <a:off x="588264" y="537896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Straight Connector 14">
              <a:extLst>
                <a:ext uri="{FF2B5EF4-FFF2-40B4-BE49-F238E27FC236}">
                  <a16:creationId xmlns:a16="http://schemas.microsoft.com/office/drawing/2014/main" id="{26A77142-D9E0-1F8D-781B-46512E126A4D}"/>
                </a:ext>
                <a:ext uri="{C183D7F6-B498-43B3-948B-1728B52AA6E4}">
                  <adec:decorative xmlns:adec="http://schemas.microsoft.com/office/drawing/2017/decorative" val="1"/>
                </a:ext>
              </a:extLst>
            </p:cNvPr>
            <p:cNvSpPr/>
            <p:nvPr/>
          </p:nvSpPr>
          <p:spPr>
            <a:xfrm>
              <a:off x="588264" y="481433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Straight Connector 15">
              <a:extLst>
                <a:ext uri="{FF2B5EF4-FFF2-40B4-BE49-F238E27FC236}">
                  <a16:creationId xmlns:a16="http://schemas.microsoft.com/office/drawing/2014/main" id="{FBAFA493-5921-8E3F-E2B1-65D730F0980D}"/>
                </a:ext>
                <a:ext uri="{C183D7F6-B498-43B3-948B-1728B52AA6E4}">
                  <adec:decorative xmlns:adec="http://schemas.microsoft.com/office/drawing/2017/decorative" val="1"/>
                </a:ext>
              </a:extLst>
            </p:cNvPr>
            <p:cNvSpPr/>
            <p:nvPr/>
          </p:nvSpPr>
          <p:spPr>
            <a:xfrm>
              <a:off x="588264" y="424970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Straight Connector 16">
              <a:extLst>
                <a:ext uri="{FF2B5EF4-FFF2-40B4-BE49-F238E27FC236}">
                  <a16:creationId xmlns:a16="http://schemas.microsoft.com/office/drawing/2014/main" id="{839F4277-5D55-5DFF-3B99-DCDDBBDB8EC2}"/>
                </a:ext>
                <a:ext uri="{C183D7F6-B498-43B3-948B-1728B52AA6E4}">
                  <adec:decorative xmlns:adec="http://schemas.microsoft.com/office/drawing/2017/decorative" val="1"/>
                </a:ext>
              </a:extLst>
            </p:cNvPr>
            <p:cNvSpPr/>
            <p:nvPr/>
          </p:nvSpPr>
          <p:spPr>
            <a:xfrm>
              <a:off x="588264" y="368507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Straight Connector 17">
              <a:extLst>
                <a:ext uri="{FF2B5EF4-FFF2-40B4-BE49-F238E27FC236}">
                  <a16:creationId xmlns:a16="http://schemas.microsoft.com/office/drawing/2014/main" id="{ACF097E4-E7AA-08AF-1036-EE4EB1774CF9}"/>
                </a:ext>
                <a:ext uri="{C183D7F6-B498-43B3-948B-1728B52AA6E4}">
                  <adec:decorative xmlns:adec="http://schemas.microsoft.com/office/drawing/2017/decorative" val="1"/>
                </a:ext>
              </a:extLst>
            </p:cNvPr>
            <p:cNvSpPr/>
            <p:nvPr/>
          </p:nvSpPr>
          <p:spPr>
            <a:xfrm>
              <a:off x="588264" y="312044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Straight Connector 18">
              <a:extLst>
                <a:ext uri="{FF2B5EF4-FFF2-40B4-BE49-F238E27FC236}">
                  <a16:creationId xmlns:a16="http://schemas.microsoft.com/office/drawing/2014/main" id="{D6ABA1E7-F8D2-8E2C-CAAC-E895261AAF73}"/>
                </a:ext>
                <a:ext uri="{C183D7F6-B498-43B3-948B-1728B52AA6E4}">
                  <adec:decorative xmlns:adec="http://schemas.microsoft.com/office/drawing/2017/decorative" val="1"/>
                </a:ext>
              </a:extLst>
            </p:cNvPr>
            <p:cNvSpPr/>
            <p:nvPr/>
          </p:nvSpPr>
          <p:spPr>
            <a:xfrm>
              <a:off x="588264" y="255581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Straight Connector 19">
              <a:extLst>
                <a:ext uri="{FF2B5EF4-FFF2-40B4-BE49-F238E27FC236}">
                  <a16:creationId xmlns:a16="http://schemas.microsoft.com/office/drawing/2014/main" id="{7ED5E646-0E6C-42AC-E707-DDE5D2AF0CA5}"/>
                </a:ext>
                <a:ext uri="{C183D7F6-B498-43B3-948B-1728B52AA6E4}">
                  <adec:decorative xmlns:adec="http://schemas.microsoft.com/office/drawing/2017/decorative" val="1"/>
                </a:ext>
              </a:extLst>
            </p:cNvPr>
            <p:cNvSpPr/>
            <p:nvPr/>
          </p:nvSpPr>
          <p:spPr>
            <a:xfrm>
              <a:off x="588264" y="199118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a:solidFill>
                  <a:schemeClr val="bg1"/>
                </a:solidFill>
              </a:rPr>
              <a:t>Evaluating RAG: </a:t>
            </a:r>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Best Practices</a:t>
            </a:r>
            <a:endParaRPr lang="en-US"/>
          </a:p>
        </p:txBody>
      </p:sp>
      <p:sp>
        <p:nvSpPr>
          <p:cNvPr id="22" name="Rectangle: Rounded Corners 21">
            <a:extLst>
              <a:ext uri="{FF2B5EF4-FFF2-40B4-BE49-F238E27FC236}">
                <a16:creationId xmlns:a16="http://schemas.microsoft.com/office/drawing/2014/main" id="{2E3058D3-1E99-8C63-2CDD-2038562C3EE6}"/>
              </a:ext>
            </a:extLst>
          </p:cNvPr>
          <p:cNvSpPr/>
          <p:nvPr/>
        </p:nvSpPr>
        <p:spPr>
          <a:xfrm>
            <a:off x="588264" y="145741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Model evaluation</a:t>
            </a:r>
          </a:p>
        </p:txBody>
      </p:sp>
      <p:sp>
        <p:nvSpPr>
          <p:cNvPr id="21" name="Freeform: Shape 20">
            <a:extLst>
              <a:ext uri="{FF2B5EF4-FFF2-40B4-BE49-F238E27FC236}">
                <a16:creationId xmlns:a16="http://schemas.microsoft.com/office/drawing/2014/main" id="{82766A95-CC1B-034F-EC3E-08801577433C}"/>
              </a:ext>
            </a:extLst>
          </p:cNvPr>
          <p:cNvSpPr/>
          <p:nvPr/>
        </p:nvSpPr>
        <p:spPr>
          <a:xfrm>
            <a:off x="3456645" y="1439144"/>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Evaluate your model regularly using various metrics to ensure it meets your desired outcomes.</a:t>
            </a:r>
          </a:p>
        </p:txBody>
      </p:sp>
      <p:sp>
        <p:nvSpPr>
          <p:cNvPr id="24" name="Rectangle: Rounded Corners 23">
            <a:extLst>
              <a:ext uri="{FF2B5EF4-FFF2-40B4-BE49-F238E27FC236}">
                <a16:creationId xmlns:a16="http://schemas.microsoft.com/office/drawing/2014/main" id="{2D7665A8-BA66-E32C-1E16-831CECE755EC}"/>
              </a:ext>
            </a:extLst>
          </p:cNvPr>
          <p:cNvSpPr/>
          <p:nvPr/>
        </p:nvSpPr>
        <p:spPr>
          <a:xfrm>
            <a:off x="588264" y="202645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Understand user intent</a:t>
            </a:r>
          </a:p>
        </p:txBody>
      </p:sp>
      <p:sp>
        <p:nvSpPr>
          <p:cNvPr id="23" name="Freeform: Shape 22">
            <a:extLst>
              <a:ext uri="{FF2B5EF4-FFF2-40B4-BE49-F238E27FC236}">
                <a16:creationId xmlns:a16="http://schemas.microsoft.com/office/drawing/2014/main" id="{381BF3A1-8B77-29E1-AA3A-E5CFA8E2CA1B}"/>
              </a:ext>
            </a:extLst>
          </p:cNvPr>
          <p:cNvSpPr/>
          <p:nvPr/>
        </p:nvSpPr>
        <p:spPr>
          <a:xfrm>
            <a:off x="3456645" y="2005572"/>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Classify user intents as navigational, informational, or transactional. This aids in tailoring responses effectively.</a:t>
            </a:r>
          </a:p>
        </p:txBody>
      </p:sp>
      <p:sp>
        <p:nvSpPr>
          <p:cNvPr id="26" name="Rectangle: Rounded Corners 25">
            <a:extLst>
              <a:ext uri="{FF2B5EF4-FFF2-40B4-BE49-F238E27FC236}">
                <a16:creationId xmlns:a16="http://schemas.microsoft.com/office/drawing/2014/main" id="{9124798F-5A7B-A4EE-77B2-CF062CD1D538}"/>
              </a:ext>
            </a:extLst>
          </p:cNvPr>
          <p:cNvSpPr/>
          <p:nvPr/>
        </p:nvSpPr>
        <p:spPr>
          <a:xfrm>
            <a:off x="588264" y="2595488"/>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Identify query types</a:t>
            </a:r>
          </a:p>
        </p:txBody>
      </p:sp>
      <p:sp>
        <p:nvSpPr>
          <p:cNvPr id="25" name="Freeform: Shape 24">
            <a:extLst>
              <a:ext uri="{FF2B5EF4-FFF2-40B4-BE49-F238E27FC236}">
                <a16:creationId xmlns:a16="http://schemas.microsoft.com/office/drawing/2014/main" id="{5854A4D5-9716-D353-78B3-DA4BBDAB2FA7}"/>
              </a:ext>
            </a:extLst>
          </p:cNvPr>
          <p:cNvSpPr/>
          <p:nvPr/>
        </p:nvSpPr>
        <p:spPr>
          <a:xfrm>
            <a:off x="3456645" y="2572001"/>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Concept-seeking, fact-seeking, keyword, low query/doc term overlap, misspelled, long,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medium, and short queries help uncover user intent and evaluate system performance.</a:t>
            </a:r>
          </a:p>
        </p:txBody>
      </p:sp>
      <p:sp>
        <p:nvSpPr>
          <p:cNvPr id="28" name="Rectangle: Rounded Corners 27">
            <a:extLst>
              <a:ext uri="{FF2B5EF4-FFF2-40B4-BE49-F238E27FC236}">
                <a16:creationId xmlns:a16="http://schemas.microsoft.com/office/drawing/2014/main" id="{3DBBBF43-BD5A-9CE9-AD97-F31DBBE38C1E}"/>
              </a:ext>
            </a:extLst>
          </p:cNvPr>
          <p:cNvSpPr/>
          <p:nvPr/>
        </p:nvSpPr>
        <p:spPr>
          <a:xfrm>
            <a:off x="588264" y="3164526"/>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 comprehensive metrics</a:t>
            </a:r>
          </a:p>
        </p:txBody>
      </p:sp>
      <p:sp>
        <p:nvSpPr>
          <p:cNvPr id="27" name="Freeform: Shape 26">
            <a:extLst>
              <a:ext uri="{FF2B5EF4-FFF2-40B4-BE49-F238E27FC236}">
                <a16:creationId xmlns:a16="http://schemas.microsoft.com/office/drawing/2014/main" id="{8DA21A8B-763E-121B-1BC6-17B1152707B1}"/>
              </a:ext>
            </a:extLst>
          </p:cNvPr>
          <p:cNvSpPr/>
          <p:nvPr/>
        </p:nvSpPr>
        <p:spPr>
          <a:xfrm>
            <a:off x="3456645" y="3138429"/>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Employ a mix of lexical-based (Precision and Recall, F1 Score, Word Error Rate), semantic-based (Semantic Textual Similarity, Word Embedding Similarity, BLEU), and combined metrics (ROUGE,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BERTScore</a:t>
            </a:r>
            <a:r>
              <a:rPr kumimoji="0" lang="en-US" sz="1200" b="0" i="0" u="none" strike="noStrike" kern="1200" cap="none" spc="0" normalizeH="0" baseline="0" noProof="0">
                <a:ln>
                  <a:noFill/>
                </a:ln>
                <a:solidFill>
                  <a:schemeClr val="bg1"/>
                </a:solidFill>
                <a:effectLst/>
                <a:uLnTx/>
                <a:uFillTx/>
                <a:latin typeface="Segoe Sans Text"/>
                <a:ea typeface="+mn-ea"/>
                <a:cs typeface="+mn-cs"/>
              </a:rPr>
              <a:t>) for a holistic evaluation.</a:t>
            </a:r>
          </a:p>
        </p:txBody>
      </p:sp>
      <p:sp>
        <p:nvSpPr>
          <p:cNvPr id="30" name="Rectangle: Rounded Corners 29">
            <a:extLst>
              <a:ext uri="{FF2B5EF4-FFF2-40B4-BE49-F238E27FC236}">
                <a16:creationId xmlns:a16="http://schemas.microsoft.com/office/drawing/2014/main" id="{68C8B2CA-71F6-3A58-A1CE-7A6877105FAE}"/>
              </a:ext>
            </a:extLst>
          </p:cNvPr>
          <p:cNvSpPr/>
          <p:nvPr/>
        </p:nvSpPr>
        <p:spPr>
          <a:xfrm>
            <a:off x="588264" y="3733564"/>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Keep in mind top K (@K) </a:t>
            </a:r>
            <a:b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b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retrieved Chunks</a:t>
            </a:r>
          </a:p>
        </p:txBody>
      </p:sp>
      <p:sp>
        <p:nvSpPr>
          <p:cNvPr id="29" name="Freeform: Shape 28">
            <a:extLst>
              <a:ext uri="{FF2B5EF4-FFF2-40B4-BE49-F238E27FC236}">
                <a16:creationId xmlns:a16="http://schemas.microsoft.com/office/drawing/2014/main" id="{8DAFDA06-2AAE-7CE8-B356-5ABC7E0A8D14}"/>
              </a:ext>
            </a:extLst>
          </p:cNvPr>
          <p:cNvSpPr/>
          <p:nvPr/>
        </p:nvSpPr>
        <p:spPr>
          <a:xfrm>
            <a:off x="3456645" y="370485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Granular perspective on how many Chunks to retrieve.</a:t>
            </a:r>
          </a:p>
        </p:txBody>
      </p:sp>
      <p:sp>
        <p:nvSpPr>
          <p:cNvPr id="32" name="Rectangle: Rounded Corners 31">
            <a:extLst>
              <a:ext uri="{FF2B5EF4-FFF2-40B4-BE49-F238E27FC236}">
                <a16:creationId xmlns:a16="http://schemas.microsoft.com/office/drawing/2014/main" id="{525DD118-C761-E14D-9D78-1F1AA585F441}"/>
              </a:ext>
            </a:extLst>
          </p:cNvPr>
          <p:cNvSpPr/>
          <p:nvPr/>
        </p:nvSpPr>
        <p:spPr>
          <a:xfrm>
            <a:off x="588264" y="430260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Implement ranking metrics</a:t>
            </a:r>
          </a:p>
        </p:txBody>
      </p:sp>
      <p:sp>
        <p:nvSpPr>
          <p:cNvPr id="31" name="Freeform: Shape 30">
            <a:extLst>
              <a:ext uri="{FF2B5EF4-FFF2-40B4-BE49-F238E27FC236}">
                <a16:creationId xmlns:a16="http://schemas.microsoft.com/office/drawing/2014/main" id="{7CEEB39F-0FB5-6EAE-2855-6CF71A6B0B97}"/>
              </a:ext>
            </a:extLst>
          </p:cNvPr>
          <p:cNvSpPr/>
          <p:nvPr/>
        </p:nvSpPr>
        <p:spPr>
          <a:xfrm>
            <a:off x="3456645" y="427128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Utilize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Recall@K</a:t>
            </a:r>
            <a:r>
              <a:rPr kumimoji="0" lang="en-US" sz="1200" b="0" i="0" u="none" strike="noStrike" kern="1200" cap="none" spc="0" normalizeH="0" baseline="0" noProof="0">
                <a:ln>
                  <a:noFill/>
                </a:ln>
                <a:solidFill>
                  <a:schemeClr val="bg1"/>
                </a:solidFill>
                <a:effectLst/>
                <a:uLnTx/>
                <a:uFillTx/>
                <a:latin typeface="Segoe Sans Text"/>
                <a:ea typeface="+mn-ea"/>
                <a:cs typeface="+mn-cs"/>
              </a:rPr>
              <a:t>, Mean Reciprocal Rank, Mean Average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Precision@K</a:t>
            </a:r>
            <a:r>
              <a:rPr kumimoji="0" lang="en-US" sz="1200" b="0" i="0" u="none" strike="noStrike" kern="1200" cap="none" spc="0" normalizeH="0" baseline="0" noProof="0">
                <a:ln>
                  <a:noFill/>
                </a:ln>
                <a:solidFill>
                  <a:schemeClr val="bg1"/>
                </a:solidFill>
                <a:effectLst/>
                <a:uLnTx/>
                <a:uFillTx/>
                <a:latin typeface="Segoe Sans Text"/>
                <a:ea typeface="+mn-ea"/>
                <a:cs typeface="+mn-cs"/>
              </a:rPr>
              <a:t>, and Normalized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Discounted Cumulative Gain for assessing the ranking quality of the system.</a:t>
            </a:r>
          </a:p>
        </p:txBody>
      </p:sp>
      <p:sp>
        <p:nvSpPr>
          <p:cNvPr id="34" name="Rectangle: Rounded Corners 33">
            <a:extLst>
              <a:ext uri="{FF2B5EF4-FFF2-40B4-BE49-F238E27FC236}">
                <a16:creationId xmlns:a16="http://schemas.microsoft.com/office/drawing/2014/main" id="{33594509-61BC-2485-3542-ACFD5C4E0857}"/>
              </a:ext>
            </a:extLst>
          </p:cNvPr>
          <p:cNvSpPr/>
          <p:nvPr/>
        </p:nvSpPr>
        <p:spPr>
          <a:xfrm>
            <a:off x="588264" y="487164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Regularly monitor performance</a:t>
            </a:r>
          </a:p>
        </p:txBody>
      </p:sp>
      <p:sp>
        <p:nvSpPr>
          <p:cNvPr id="33" name="Freeform: Shape 32">
            <a:extLst>
              <a:ext uri="{FF2B5EF4-FFF2-40B4-BE49-F238E27FC236}">
                <a16:creationId xmlns:a16="http://schemas.microsoft.com/office/drawing/2014/main" id="{F921723D-5808-3295-A78D-5862EB202DE3}"/>
              </a:ext>
            </a:extLst>
          </p:cNvPr>
          <p:cNvSpPr/>
          <p:nvPr/>
        </p:nvSpPr>
        <p:spPr>
          <a:xfrm>
            <a:off x="3456645" y="4837715"/>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Continuously track and optimize the system's performance using these metrics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to ensure the highest level of user satisfaction and system effectiveness.</a:t>
            </a:r>
          </a:p>
        </p:txBody>
      </p:sp>
      <p:sp>
        <p:nvSpPr>
          <p:cNvPr id="36" name="Rectangle: Rounded Corners 35">
            <a:extLst>
              <a:ext uri="{FF2B5EF4-FFF2-40B4-BE49-F238E27FC236}">
                <a16:creationId xmlns:a16="http://schemas.microsoft.com/office/drawing/2014/main" id="{A4E2C9B2-65C4-1391-8919-3051EDD2D9B3}"/>
              </a:ext>
            </a:extLst>
          </p:cNvPr>
          <p:cNvSpPr/>
          <p:nvPr/>
        </p:nvSpPr>
        <p:spPr>
          <a:xfrm>
            <a:off x="588264" y="5440679"/>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User feedback</a:t>
            </a:r>
          </a:p>
        </p:txBody>
      </p:sp>
      <p:sp>
        <p:nvSpPr>
          <p:cNvPr id="35" name="Freeform: Shape 34">
            <a:extLst>
              <a:ext uri="{FF2B5EF4-FFF2-40B4-BE49-F238E27FC236}">
                <a16:creationId xmlns:a16="http://schemas.microsoft.com/office/drawing/2014/main" id="{DCE1D4F8-2565-D43C-0874-9BE2CADBB670}"/>
              </a:ext>
            </a:extLst>
          </p:cNvPr>
          <p:cNvSpPr/>
          <p:nvPr/>
        </p:nvSpPr>
        <p:spPr>
          <a:xfrm>
            <a:off x="3456645" y="5404143"/>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Incorporate user feedback to improve system for utility.</a:t>
            </a:r>
          </a:p>
        </p:txBody>
      </p:sp>
      <p:sp>
        <p:nvSpPr>
          <p:cNvPr id="8" name="Text Placeholder 3">
            <a:extLst>
              <a:ext uri="{FF2B5EF4-FFF2-40B4-BE49-F238E27FC236}">
                <a16:creationId xmlns:a16="http://schemas.microsoft.com/office/drawing/2014/main" id="{40699EF0-F818-AEAC-D4DE-6744810E352E}"/>
              </a:ext>
            </a:extLst>
          </p:cNvPr>
          <p:cNvSpPr txBox="1">
            <a:spLocks/>
          </p:cNvSpPr>
          <p:nvPr/>
        </p:nvSpPr>
        <p:spPr>
          <a:xfrm>
            <a:off x="616571" y="6043816"/>
            <a:ext cx="10869087"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Sans Text" pitchFamily="2" charset="0"/>
                <a:ea typeface="+mn-ea"/>
                <a:cs typeface="Segoe Sans Text" pitchFamily="2"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Azure’s RAG Evaluation Tool: </a:t>
            </a:r>
            <a:r>
              <a:rPr kumimoji="0" lang="en-US" sz="1600" b="0" i="0" u="none" strike="noStrike" kern="1200" cap="none" spc="0" normalizeH="0" baseline="0" noProof="0">
                <a:ln>
                  <a:noFill/>
                </a:ln>
                <a:solidFill>
                  <a:srgbClr val="00B0F0"/>
                </a:solidFill>
                <a:effectLst/>
                <a:uLnTx/>
                <a:uFillTx/>
                <a:latin typeface="Segoe Sans Text"/>
                <a:ea typeface="+mn-ea"/>
                <a:cs typeface="Segoe Sans Text" pitchFamily="2" charset="0"/>
                <a:hlinkClick r:id="rId3">
                  <a:extLst>
                    <a:ext uri="{A12FA001-AC4F-418D-AE19-62706E023703}">
                      <ahyp:hlinkClr xmlns:ahyp="http://schemas.microsoft.com/office/drawing/2018/hyperlinkcolor" val="tx"/>
                    </a:ext>
                  </a:extLst>
                </a:hlinkClick>
              </a:rPr>
              <a:t>Azure ML Prompt Flow</a:t>
            </a: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t>
            </a:r>
          </a:p>
        </p:txBody>
      </p:sp>
    </p:spTree>
    <p:extLst>
      <p:ext uri="{BB962C8B-B14F-4D97-AF65-F5344CB8AC3E}">
        <p14:creationId xmlns:p14="http://schemas.microsoft.com/office/powerpoint/2010/main" val="22938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75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42" presetClass="path" presetSubtype="0" decel="100000" fill="hold" grpId="1" nodeType="withEffect">
                                  <p:stCondLst>
                                    <p:cond delay="200"/>
                                  </p:stCondLst>
                                  <p:childTnLst>
                                    <p:animMotion origin="layout" path="M -0.01719 -0.00023 L -1.25E-6 1.85185E-6 " pathEditMode="relative" rAng="0" ptsTypes="AA">
                                      <p:cBhvr>
                                        <p:cTn id="12" dur="500" fill="hold"/>
                                        <p:tgtEl>
                                          <p:spTgt spid="22"/>
                                        </p:tgtEl>
                                        <p:attrNameLst>
                                          <p:attrName>ppt_x</p:attrName>
                                          <p:attrName>ppt_y</p:attrName>
                                        </p:attrNameLst>
                                      </p:cBhvr>
                                      <p:rCtr x="859" y="0"/>
                                    </p:animMotion>
                                  </p:childTnLst>
                                </p:cTn>
                              </p:par>
                              <p:par>
                                <p:cTn id="13" presetID="10" presetClass="entr" presetSubtype="0" fill="hold" grpId="0" nodeType="withEffect">
                                  <p:stCondLst>
                                    <p:cond delay="4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50"/>
                                        <p:tgtEl>
                                          <p:spTgt spid="24"/>
                                        </p:tgtEl>
                                      </p:cBhvr>
                                    </p:animEffect>
                                  </p:childTnLst>
                                </p:cTn>
                              </p:par>
                              <p:par>
                                <p:cTn id="16" presetID="42" presetClass="path" presetSubtype="0" decel="100000" fill="hold" grpId="1" nodeType="withEffect">
                                  <p:stCondLst>
                                    <p:cond delay="400"/>
                                  </p:stCondLst>
                                  <p:childTnLst>
                                    <p:animMotion origin="layout" path="M -0.01719 -0.00023 L -1.25E-6 1.85185E-6 " pathEditMode="relative" rAng="0" ptsTypes="AA">
                                      <p:cBhvr>
                                        <p:cTn id="17" dur="500" fill="hold"/>
                                        <p:tgtEl>
                                          <p:spTgt spid="24"/>
                                        </p:tgtEl>
                                        <p:attrNameLst>
                                          <p:attrName>ppt_x</p:attrName>
                                          <p:attrName>ppt_y</p:attrName>
                                        </p:attrNameLst>
                                      </p:cBhvr>
                                      <p:rCtr x="859" y="0"/>
                                    </p:animMotion>
                                  </p:childTnLst>
                                </p:cTn>
                              </p:par>
                              <p:par>
                                <p:cTn id="18" presetID="10" presetClass="entr" presetSubtype="0" fill="hold" grpId="0" nodeType="withEffect">
                                  <p:stCondLst>
                                    <p:cond delay="6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par>
                                <p:cTn id="21" presetID="42" presetClass="path" presetSubtype="0" decel="100000" fill="hold" grpId="1" nodeType="withEffect">
                                  <p:stCondLst>
                                    <p:cond delay="600"/>
                                  </p:stCondLst>
                                  <p:childTnLst>
                                    <p:animMotion origin="layout" path="M -0.01719 -0.00023 L -1.25E-6 1.85185E-6 " pathEditMode="relative" rAng="0" ptsTypes="AA">
                                      <p:cBhvr>
                                        <p:cTn id="22" dur="500" fill="hold"/>
                                        <p:tgtEl>
                                          <p:spTgt spid="26"/>
                                        </p:tgtEl>
                                        <p:attrNameLst>
                                          <p:attrName>ppt_x</p:attrName>
                                          <p:attrName>ppt_y</p:attrName>
                                        </p:attrNameLst>
                                      </p:cBhvr>
                                      <p:rCtr x="859" y="0"/>
                                    </p:animMotion>
                                  </p:childTnLst>
                                </p:cTn>
                              </p:par>
                              <p:par>
                                <p:cTn id="23" presetID="10" presetClass="entr" presetSubtype="0" fill="hold" grpId="0" nodeType="withEffect">
                                  <p:stCondLst>
                                    <p:cond delay="8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42" presetClass="path" presetSubtype="0" decel="100000" fill="hold" grpId="1" nodeType="withEffect">
                                  <p:stCondLst>
                                    <p:cond delay="800"/>
                                  </p:stCondLst>
                                  <p:childTnLst>
                                    <p:animMotion origin="layout" path="M -0.01719 -0.00023 L -1.25E-6 1.85185E-6 " pathEditMode="relative" rAng="0" ptsTypes="AA">
                                      <p:cBhvr>
                                        <p:cTn id="27" dur="500" fill="hold"/>
                                        <p:tgtEl>
                                          <p:spTgt spid="28"/>
                                        </p:tgtEl>
                                        <p:attrNameLst>
                                          <p:attrName>ppt_x</p:attrName>
                                          <p:attrName>ppt_y</p:attrName>
                                        </p:attrNameLst>
                                      </p:cBhvr>
                                      <p:rCtr x="859" y="0"/>
                                    </p:animMotion>
                                  </p:childTnLst>
                                </p:cTn>
                              </p:par>
                              <p:par>
                                <p:cTn id="28" presetID="10" presetClass="entr" presetSubtype="0" fill="hold" grpId="0" nodeType="withEffect">
                                  <p:stCondLst>
                                    <p:cond delay="1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42" presetClass="path" presetSubtype="0" decel="100000" fill="hold" grpId="1" nodeType="withEffect">
                                  <p:stCondLst>
                                    <p:cond delay="1000"/>
                                  </p:stCondLst>
                                  <p:childTnLst>
                                    <p:animMotion origin="layout" path="M -0.01719 -0.00023 L -1.25E-6 1.85185E-6 " pathEditMode="relative" rAng="0" ptsTypes="AA">
                                      <p:cBhvr>
                                        <p:cTn id="32" dur="500" fill="hold"/>
                                        <p:tgtEl>
                                          <p:spTgt spid="30"/>
                                        </p:tgtEl>
                                        <p:attrNameLst>
                                          <p:attrName>ppt_x</p:attrName>
                                          <p:attrName>ppt_y</p:attrName>
                                        </p:attrNameLst>
                                      </p:cBhvr>
                                      <p:rCtr x="859" y="0"/>
                                    </p:animMotion>
                                  </p:childTnLst>
                                </p:cTn>
                              </p:par>
                              <p:par>
                                <p:cTn id="33" presetID="10" presetClass="entr" presetSubtype="0" fill="hold" grpId="0" nodeType="withEffect">
                                  <p:stCondLst>
                                    <p:cond delay="12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50"/>
                                        <p:tgtEl>
                                          <p:spTgt spid="32"/>
                                        </p:tgtEl>
                                      </p:cBhvr>
                                    </p:animEffect>
                                  </p:childTnLst>
                                </p:cTn>
                              </p:par>
                              <p:par>
                                <p:cTn id="36" presetID="42" presetClass="path" presetSubtype="0" decel="100000" fill="hold" grpId="1" nodeType="withEffect">
                                  <p:stCondLst>
                                    <p:cond delay="1200"/>
                                  </p:stCondLst>
                                  <p:childTnLst>
                                    <p:animMotion origin="layout" path="M -0.01719 -0.00023 L -1.25E-6 1.85185E-6 " pathEditMode="relative" rAng="0" ptsTypes="AA">
                                      <p:cBhvr>
                                        <p:cTn id="37" dur="500" fill="hold"/>
                                        <p:tgtEl>
                                          <p:spTgt spid="32"/>
                                        </p:tgtEl>
                                        <p:attrNameLst>
                                          <p:attrName>ppt_x</p:attrName>
                                          <p:attrName>ppt_y</p:attrName>
                                        </p:attrNameLst>
                                      </p:cBhvr>
                                      <p:rCtr x="859" y="0"/>
                                    </p:animMotion>
                                  </p:childTnLst>
                                </p:cTn>
                              </p:par>
                              <p:par>
                                <p:cTn id="38" presetID="10" presetClass="entr" presetSubtype="0" fill="hold" grpId="0" nodeType="withEffect">
                                  <p:stCondLst>
                                    <p:cond delay="14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50"/>
                                        <p:tgtEl>
                                          <p:spTgt spid="34"/>
                                        </p:tgtEl>
                                      </p:cBhvr>
                                    </p:animEffect>
                                  </p:childTnLst>
                                </p:cTn>
                              </p:par>
                              <p:par>
                                <p:cTn id="41" presetID="42" presetClass="path" presetSubtype="0" decel="100000" fill="hold" grpId="1" nodeType="withEffect">
                                  <p:stCondLst>
                                    <p:cond delay="1400"/>
                                  </p:stCondLst>
                                  <p:childTnLst>
                                    <p:animMotion origin="layout" path="M -0.01719 -0.00023 L -1.25E-6 1.85185E-6 " pathEditMode="relative" rAng="0" ptsTypes="AA">
                                      <p:cBhvr>
                                        <p:cTn id="42" dur="500" fill="hold"/>
                                        <p:tgtEl>
                                          <p:spTgt spid="34"/>
                                        </p:tgtEl>
                                        <p:attrNameLst>
                                          <p:attrName>ppt_x</p:attrName>
                                          <p:attrName>ppt_y</p:attrName>
                                        </p:attrNameLst>
                                      </p:cBhvr>
                                      <p:rCtr x="859" y="0"/>
                                    </p:animMotion>
                                  </p:childTnLst>
                                </p:cTn>
                              </p:par>
                              <p:par>
                                <p:cTn id="43" presetID="10" presetClass="entr" presetSubtype="0" fill="hold" grpId="0" nodeType="withEffect">
                                  <p:stCondLst>
                                    <p:cond delay="16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50"/>
                                        <p:tgtEl>
                                          <p:spTgt spid="36"/>
                                        </p:tgtEl>
                                      </p:cBhvr>
                                    </p:animEffect>
                                  </p:childTnLst>
                                </p:cTn>
                              </p:par>
                              <p:par>
                                <p:cTn id="46" presetID="42" presetClass="path" presetSubtype="0" decel="100000" fill="hold" grpId="1" nodeType="withEffect">
                                  <p:stCondLst>
                                    <p:cond delay="1600"/>
                                  </p:stCondLst>
                                  <p:childTnLst>
                                    <p:animMotion origin="layout" path="M -0.01719 -0.00023 L -1.25E-6 1.85185E-6 " pathEditMode="relative" rAng="0" ptsTypes="AA">
                                      <p:cBhvr>
                                        <p:cTn id="47" dur="500" fill="hold"/>
                                        <p:tgtEl>
                                          <p:spTgt spid="36"/>
                                        </p:tgtEl>
                                        <p:attrNameLst>
                                          <p:attrName>ppt_x</p:attrName>
                                          <p:attrName>ppt_y</p:attrName>
                                        </p:attrNameLst>
                                      </p:cBhvr>
                                      <p:rCtr x="859" y="0"/>
                                    </p:animMotion>
                                  </p:childTnLst>
                                </p:cTn>
                              </p:par>
                              <p:par>
                                <p:cTn id="48" presetID="10" presetClass="entr" presetSubtype="0" fill="hold" grpId="0" nodeType="withEffect">
                                  <p:stCondLst>
                                    <p:cond delay="2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par>
                                <p:cTn id="51" presetID="42" presetClass="path" presetSubtype="0" decel="100000" fill="hold" grpId="1" nodeType="withEffect">
                                  <p:stCondLst>
                                    <p:cond delay="200"/>
                                  </p:stCondLst>
                                  <p:childTnLst>
                                    <p:animMotion origin="layout" path="M 0.01666 -0.00046 L 3.75E-6 1.85185E-6 " pathEditMode="relative" rAng="0" ptsTypes="AA">
                                      <p:cBhvr>
                                        <p:cTn id="52" dur="500" fill="hold"/>
                                        <p:tgtEl>
                                          <p:spTgt spid="21"/>
                                        </p:tgtEl>
                                        <p:attrNameLst>
                                          <p:attrName>ppt_x</p:attrName>
                                          <p:attrName>ppt_y</p:attrName>
                                        </p:attrNameLst>
                                      </p:cBhvr>
                                      <p:rCtr x="-833" y="23"/>
                                    </p:animMotion>
                                  </p:childTnLst>
                                </p:cTn>
                              </p:par>
                              <p:par>
                                <p:cTn id="53" presetID="10" presetClass="entr" presetSubtype="0" fill="hold" grpId="0" nodeType="withEffect">
                                  <p:stCondLst>
                                    <p:cond delay="4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par>
                                <p:cTn id="56" presetID="42" presetClass="path" presetSubtype="0" decel="100000" fill="hold" grpId="1" nodeType="withEffect">
                                  <p:stCondLst>
                                    <p:cond delay="400"/>
                                  </p:stCondLst>
                                  <p:childTnLst>
                                    <p:animMotion origin="layout" path="M 0.01666 -0.00046 L 3.75E-6 1.85185E-6 " pathEditMode="relative" rAng="0" ptsTypes="AA">
                                      <p:cBhvr>
                                        <p:cTn id="57" dur="500" fill="hold"/>
                                        <p:tgtEl>
                                          <p:spTgt spid="23"/>
                                        </p:tgtEl>
                                        <p:attrNameLst>
                                          <p:attrName>ppt_x</p:attrName>
                                          <p:attrName>ppt_y</p:attrName>
                                        </p:attrNameLst>
                                      </p:cBhvr>
                                      <p:rCtr x="-833" y="23"/>
                                    </p:animMotion>
                                  </p:childTnLst>
                                </p:cTn>
                              </p:par>
                              <p:par>
                                <p:cTn id="58" presetID="10" presetClass="entr" presetSubtype="0" fill="hold" grpId="0" nodeType="withEffect">
                                  <p:stCondLst>
                                    <p:cond delay="6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50"/>
                                        <p:tgtEl>
                                          <p:spTgt spid="25"/>
                                        </p:tgtEl>
                                      </p:cBhvr>
                                    </p:animEffect>
                                  </p:childTnLst>
                                </p:cTn>
                              </p:par>
                              <p:par>
                                <p:cTn id="61" presetID="42" presetClass="path" presetSubtype="0" decel="100000" fill="hold" grpId="1" nodeType="withEffect">
                                  <p:stCondLst>
                                    <p:cond delay="600"/>
                                  </p:stCondLst>
                                  <p:childTnLst>
                                    <p:animMotion origin="layout" path="M 0.01666 -0.00046 L 3.75E-6 1.85185E-6 " pathEditMode="relative" rAng="0" ptsTypes="AA">
                                      <p:cBhvr>
                                        <p:cTn id="62" dur="500" fill="hold"/>
                                        <p:tgtEl>
                                          <p:spTgt spid="25"/>
                                        </p:tgtEl>
                                        <p:attrNameLst>
                                          <p:attrName>ppt_x</p:attrName>
                                          <p:attrName>ppt_y</p:attrName>
                                        </p:attrNameLst>
                                      </p:cBhvr>
                                      <p:rCtr x="-833" y="23"/>
                                    </p:animMotion>
                                  </p:childTnLst>
                                </p:cTn>
                              </p:par>
                              <p:par>
                                <p:cTn id="63" presetID="10" presetClass="entr" presetSubtype="0" fill="hold" grpId="0" nodeType="withEffect">
                                  <p:stCondLst>
                                    <p:cond delay="8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42" presetClass="path" presetSubtype="0" decel="100000" fill="hold" grpId="1" nodeType="withEffect">
                                  <p:stCondLst>
                                    <p:cond delay="800"/>
                                  </p:stCondLst>
                                  <p:childTnLst>
                                    <p:animMotion origin="layout" path="M 0.01666 -0.00046 L 3.75E-6 1.85185E-6 " pathEditMode="relative" rAng="0" ptsTypes="AA">
                                      <p:cBhvr>
                                        <p:cTn id="67" dur="500" fill="hold"/>
                                        <p:tgtEl>
                                          <p:spTgt spid="27"/>
                                        </p:tgtEl>
                                        <p:attrNameLst>
                                          <p:attrName>ppt_x</p:attrName>
                                          <p:attrName>ppt_y</p:attrName>
                                        </p:attrNameLst>
                                      </p:cBhvr>
                                      <p:rCtr x="-833" y="23"/>
                                    </p:animMotion>
                                  </p:childTnLst>
                                </p:cTn>
                              </p:par>
                              <p:par>
                                <p:cTn id="68" presetID="10" presetClass="entr" presetSubtype="0" fill="hold" grpId="0"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50"/>
                                        <p:tgtEl>
                                          <p:spTgt spid="29"/>
                                        </p:tgtEl>
                                      </p:cBhvr>
                                    </p:animEffect>
                                  </p:childTnLst>
                                </p:cTn>
                              </p:par>
                              <p:par>
                                <p:cTn id="71" presetID="42" presetClass="path" presetSubtype="0" decel="100000" fill="hold" grpId="1" nodeType="withEffect">
                                  <p:stCondLst>
                                    <p:cond delay="1000"/>
                                  </p:stCondLst>
                                  <p:childTnLst>
                                    <p:animMotion origin="layout" path="M 0.01666 -0.00046 L 3.75E-6 1.85185E-6 " pathEditMode="relative" rAng="0" ptsTypes="AA">
                                      <p:cBhvr>
                                        <p:cTn id="72" dur="500" fill="hold"/>
                                        <p:tgtEl>
                                          <p:spTgt spid="29"/>
                                        </p:tgtEl>
                                        <p:attrNameLst>
                                          <p:attrName>ppt_x</p:attrName>
                                          <p:attrName>ppt_y</p:attrName>
                                        </p:attrNameLst>
                                      </p:cBhvr>
                                      <p:rCtr x="-833" y="23"/>
                                    </p:animMotion>
                                  </p:childTnLst>
                                </p:cTn>
                              </p:par>
                              <p:par>
                                <p:cTn id="73" presetID="10" presetClass="entr" presetSubtype="0" fill="hold" grpId="0" nodeType="withEffect">
                                  <p:stCondLst>
                                    <p:cond delay="12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50"/>
                                        <p:tgtEl>
                                          <p:spTgt spid="31"/>
                                        </p:tgtEl>
                                      </p:cBhvr>
                                    </p:animEffect>
                                  </p:childTnLst>
                                </p:cTn>
                              </p:par>
                              <p:par>
                                <p:cTn id="76" presetID="42" presetClass="path" presetSubtype="0" decel="100000" fill="hold" grpId="1" nodeType="withEffect">
                                  <p:stCondLst>
                                    <p:cond delay="1200"/>
                                  </p:stCondLst>
                                  <p:childTnLst>
                                    <p:animMotion origin="layout" path="M 0.01666 -0.00046 L 3.75E-6 1.85185E-6 " pathEditMode="relative" rAng="0" ptsTypes="AA">
                                      <p:cBhvr>
                                        <p:cTn id="77" dur="500" fill="hold"/>
                                        <p:tgtEl>
                                          <p:spTgt spid="31"/>
                                        </p:tgtEl>
                                        <p:attrNameLst>
                                          <p:attrName>ppt_x</p:attrName>
                                          <p:attrName>ppt_y</p:attrName>
                                        </p:attrNameLst>
                                      </p:cBhvr>
                                      <p:rCtr x="-833" y="23"/>
                                    </p:animMotion>
                                  </p:childTnLst>
                                </p:cTn>
                              </p:par>
                              <p:par>
                                <p:cTn id="78" presetID="10" presetClass="entr" presetSubtype="0" fill="hold" grpId="0" nodeType="withEffect">
                                  <p:stCondLst>
                                    <p:cond delay="140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250"/>
                                        <p:tgtEl>
                                          <p:spTgt spid="33"/>
                                        </p:tgtEl>
                                      </p:cBhvr>
                                    </p:animEffect>
                                  </p:childTnLst>
                                </p:cTn>
                              </p:par>
                              <p:par>
                                <p:cTn id="81" presetID="42" presetClass="path" presetSubtype="0" decel="100000" fill="hold" grpId="1" nodeType="withEffect">
                                  <p:stCondLst>
                                    <p:cond delay="1400"/>
                                  </p:stCondLst>
                                  <p:childTnLst>
                                    <p:animMotion origin="layout" path="M 0.01666 -0.00046 L 3.75E-6 1.85185E-6 " pathEditMode="relative" rAng="0" ptsTypes="AA">
                                      <p:cBhvr>
                                        <p:cTn id="82" dur="500" fill="hold"/>
                                        <p:tgtEl>
                                          <p:spTgt spid="33"/>
                                        </p:tgtEl>
                                        <p:attrNameLst>
                                          <p:attrName>ppt_x</p:attrName>
                                          <p:attrName>ppt_y</p:attrName>
                                        </p:attrNameLst>
                                      </p:cBhvr>
                                      <p:rCtr x="-833" y="23"/>
                                    </p:animMotion>
                                  </p:childTnLst>
                                </p:cTn>
                              </p:par>
                              <p:par>
                                <p:cTn id="83" presetID="10" presetClass="entr" presetSubtype="0" fill="hold" grpId="0" nodeType="withEffect">
                                  <p:stCondLst>
                                    <p:cond delay="16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childTnLst>
                                </p:cTn>
                              </p:par>
                              <p:par>
                                <p:cTn id="86" presetID="42" presetClass="path" presetSubtype="0" decel="100000" fill="hold" grpId="1" nodeType="withEffect">
                                  <p:stCondLst>
                                    <p:cond delay="1600"/>
                                  </p:stCondLst>
                                  <p:childTnLst>
                                    <p:animMotion origin="layout" path="M 0.01666 -0.00046 L 3.75E-6 1.85185E-6 " pathEditMode="relative" rAng="0" ptsTypes="AA">
                                      <p:cBhvr>
                                        <p:cTn id="87" dur="500" fill="hold"/>
                                        <p:tgtEl>
                                          <p:spTgt spid="35"/>
                                        </p:tgtEl>
                                        <p:attrNameLst>
                                          <p:attrName>ppt_x</p:attrName>
                                          <p:attrName>ppt_y</p:attrName>
                                        </p:attrNameLst>
                                      </p:cBhvr>
                                      <p:rCtr x="-833" y="23"/>
                                    </p:animMotion>
                                  </p:childTnLst>
                                </p:cTn>
                              </p:par>
                              <p:par>
                                <p:cTn id="88" presetID="10" presetClass="entr" presetSubtype="0" fill="hold" grpId="0" nodeType="withEffect">
                                  <p:stCondLst>
                                    <p:cond delay="160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1" grpId="0"/>
      <p:bldP spid="21" grpId="1"/>
      <p:bldP spid="24" grpId="0" animBg="1"/>
      <p:bldP spid="24" grpId="1" animBg="1"/>
      <p:bldP spid="23" grpId="0"/>
      <p:bldP spid="23" grpId="1"/>
      <p:bldP spid="26" grpId="0" animBg="1"/>
      <p:bldP spid="26" grpId="1" animBg="1"/>
      <p:bldP spid="25" grpId="0"/>
      <p:bldP spid="25"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9CEF2B0F-2AC0-2BB9-01C7-E014220830EA}"/>
              </a:ext>
              <a:ext uri="{C183D7F6-B498-43B3-948B-1728B52AA6E4}">
                <adec:decorative xmlns:adec="http://schemas.microsoft.com/office/drawing/2017/decorative" val="1"/>
              </a:ext>
            </a:extLst>
          </p:cNvPr>
          <p:cNvSpPr>
            <a:spLocks/>
          </p:cNvSpPr>
          <p:nvPr/>
        </p:nvSpPr>
        <p:spPr bwMode="auto">
          <a:xfrm>
            <a:off x="571500" y="1122928"/>
            <a:ext cx="11049000" cy="3696425"/>
          </a:xfrm>
          <a:prstGeom prst="roundRect">
            <a:avLst>
              <a:gd name="adj" fmla="val 3013"/>
            </a:avLst>
          </a:prstGeom>
          <a:solidFill>
            <a:srgbClr val="10374E"/>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46498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5" y="1825854"/>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3" y="2674039"/>
            <a:ext cx="30450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9" y="1893179"/>
            <a:ext cx="1093934"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1" y="1928519"/>
            <a:ext cx="493324" cy="374256"/>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40" y="1680975"/>
            <a:ext cx="316812" cy="282822"/>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72900" y="2378624"/>
            <a:ext cx="808235"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7001" y="1546279"/>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00917" y="2840693"/>
            <a:ext cx="1276311"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N-relevant sections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3" y="3289386"/>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4" y="3292178"/>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1" y="3297381"/>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909561" y="3509175"/>
            <a:ext cx="784189"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738519" y="2633386"/>
            <a:ext cx="66236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index</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1" y="1652870"/>
            <a:ext cx="1853700"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3" y="2674039"/>
            <a:ext cx="2003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742181"/>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6694" y="3800994"/>
            <a:ext cx="1091075" cy="63534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546793" y="4404224"/>
            <a:ext cx="1972014"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764654" y="4194713"/>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7719" y="3597070"/>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5" y="3084277"/>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8184088" y="4510194"/>
            <a:ext cx="140775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658722"/>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5" y="2877927"/>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9" y="1825854"/>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660163" y="2054014"/>
            <a:ext cx="102143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Expert systems</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115" name="Picture 114">
            <a:extLst>
              <a:ext uri="{FF2B5EF4-FFF2-40B4-BE49-F238E27FC236}">
                <a16:creationId xmlns:a16="http://schemas.microsoft.com/office/drawing/2014/main" id="{5C2448BB-CAAD-72B5-77A6-C946E49EC4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9026" y="1441918"/>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50" y="2309478"/>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204551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88446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30393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8" y="2673193"/>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310064" y="3041696"/>
            <a:ext cx="95410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Orchestration</a:t>
            </a:r>
          </a:p>
        </p:txBody>
      </p:sp>
      <p:sp>
        <p:nvSpPr>
          <p:cNvPr id="27" name="Rectangle: Rounded Corners 5">
            <a:extLst>
              <a:ext uri="{FF2B5EF4-FFF2-40B4-BE49-F238E27FC236}">
                <a16:creationId xmlns:a16="http://schemas.microsoft.com/office/drawing/2014/main" id="{B8C2EE7A-89EA-1E00-D78D-D40063A602DB}"/>
              </a:ext>
            </a:extLst>
          </p:cNvPr>
          <p:cNvSpPr>
            <a:spLocks/>
          </p:cNvSpPr>
          <p:nvPr/>
        </p:nvSpPr>
        <p:spPr bwMode="auto">
          <a:xfrm>
            <a:off x="8361804" y="1492793"/>
            <a:ext cx="889187"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5&amp;7</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4"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3"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4" y="2701948"/>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76622" y="1943930"/>
            <a:ext cx="8178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1" y="2434892"/>
            <a:ext cx="1999774"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7" y="2383215"/>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99373" y="2815130"/>
            <a:ext cx="1080745" cy="707886"/>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8021" y="3900022"/>
            <a:ext cx="666214" cy="644248"/>
          </a:xfrm>
          <a:prstGeom prst="rect">
            <a:avLst/>
          </a:prstGeom>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3073846"/>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4" y="1712245"/>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5" y="1531371"/>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8" y="3656246"/>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Anatomy</a:t>
            </a:r>
            <a:r>
              <a:rPr lang="en-US"/>
              <a:t> </a:t>
            </a:r>
            <a:r>
              <a:rPr lang="en-US">
                <a:solidFill>
                  <a:schemeClr val="bg1"/>
                </a:solidFill>
              </a:rPr>
              <a:t>of RAG</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694155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and prompting—Prompt to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get retriever query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53831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373993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embeddings data transformation, mappings?</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139124" y="5197215"/>
            <a:ext cx="1463040" cy="1177022"/>
          </a:xfrm>
          <a:prstGeom prst="roundRect">
            <a:avLst>
              <a:gd name="adj" fmla="val 431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What is the best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534074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854236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semantic,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keyword 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hybrid approach? </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53831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13912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373993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534074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4.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694155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5. Orchestration</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854236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6. Data retrieving</a:t>
            </a:r>
          </a:p>
        </p:txBody>
      </p:sp>
      <p:sp>
        <p:nvSpPr>
          <p:cNvPr id="71" name="Rounded Rectangle 4">
            <a:extLst>
              <a:ext uri="{FF2B5EF4-FFF2-40B4-BE49-F238E27FC236}">
                <a16:creationId xmlns:a16="http://schemas.microsoft.com/office/drawing/2014/main" id="{C24D777A-83FD-C93C-8A74-EAC86D18B1D4}"/>
              </a:ext>
            </a:extLst>
          </p:cNvPr>
          <p:cNvSpPr/>
          <p:nvPr/>
        </p:nvSpPr>
        <p:spPr bwMode="auto">
          <a:xfrm>
            <a:off x="1014317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create user response based on retrieve data and send to User app</a:t>
            </a:r>
          </a:p>
        </p:txBody>
      </p:sp>
      <p:sp>
        <p:nvSpPr>
          <p:cNvPr id="75" name="Rounded Rectangle 5">
            <a:extLst>
              <a:ext uri="{FF2B5EF4-FFF2-40B4-BE49-F238E27FC236}">
                <a16:creationId xmlns:a16="http://schemas.microsoft.com/office/drawing/2014/main" id="{989A5609-5655-BC66-94AD-E9163E6EEF77}"/>
              </a:ext>
            </a:extLst>
          </p:cNvPr>
          <p:cNvSpPr/>
          <p:nvPr/>
        </p:nvSpPr>
        <p:spPr bwMode="auto">
          <a:xfrm>
            <a:off x="1014317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7. Orchestration</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664783" y="2158892"/>
            <a:ext cx="569891" cy="415129"/>
            <a:chOff x="878175" y="2720627"/>
            <a:chExt cx="3307848" cy="2409554"/>
          </a:xfrm>
          <a:effectLst>
            <a:outerShdw blurRad="63500" dist="127000" dir="2700000" algn="tl" rotWithShape="0">
              <a:prstClr val="black">
                <a:alpha val="20000"/>
              </a:prstClr>
            </a:outerShdw>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42" name="Graphic 41">
            <a:extLst>
              <a:ext uri="{FF2B5EF4-FFF2-40B4-BE49-F238E27FC236}">
                <a16:creationId xmlns:a16="http://schemas.microsoft.com/office/drawing/2014/main" id="{36A5B028-CE4F-F262-F93C-6B8B6B3A9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4985" y="2272051"/>
            <a:ext cx="548640" cy="548640"/>
          </a:xfrm>
          <a:prstGeom prst="rect">
            <a:avLst/>
          </a:prstGeom>
        </p:spPr>
      </p:pic>
      <p:pic>
        <p:nvPicPr>
          <p:cNvPr id="43" name="Graphic 42">
            <a:extLst>
              <a:ext uri="{FF2B5EF4-FFF2-40B4-BE49-F238E27FC236}">
                <a16:creationId xmlns:a16="http://schemas.microsoft.com/office/drawing/2014/main" id="{A26DD6EE-7E3F-0467-6F53-4E0C0F30F0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8021" y="2266490"/>
            <a:ext cx="548640" cy="548640"/>
          </a:xfrm>
          <a:prstGeom prst="rect">
            <a:avLst/>
          </a:prstGeom>
        </p:spPr>
      </p:pic>
    </p:spTree>
    <p:extLst>
      <p:ext uri="{BB962C8B-B14F-4D97-AF65-F5344CB8AC3E}">
        <p14:creationId xmlns:p14="http://schemas.microsoft.com/office/powerpoint/2010/main" val="33970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994880A3-230F-81A9-CB77-0990685F8C23}"/>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Microhack</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Ingestion</a:t>
            </a:r>
          </a:p>
        </p:txBody>
      </p:sp>
      <p:sp>
        <p:nvSpPr>
          <p:cNvPr id="1141" name="Title 1140">
            <a:extLst>
              <a:ext uri="{FF2B5EF4-FFF2-40B4-BE49-F238E27FC236}">
                <a16:creationId xmlns:a16="http://schemas.microsoft.com/office/drawing/2014/main" id="{84094E9D-4911-4CD1-1BB3-9798F71E2BA9}"/>
              </a:ext>
            </a:extLst>
          </p:cNvPr>
          <p:cNvSpPr txBox="1">
            <a:spLocks/>
          </p:cNvSpPr>
          <p:nvPr/>
        </p:nvSpPr>
        <p:spPr>
          <a:xfrm>
            <a:off x="1712752" y="2555807"/>
            <a:ext cx="738408" cy="215444"/>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Web App</a:t>
            </a:r>
            <a:endParaRPr kumimoji="0" lang="en-US" sz="1400" b="0" i="0" u="none" strike="noStrike" kern="1200" cap="none" spc="0" normalizeH="0" baseline="0" noProof="0" dirty="0">
              <a:ln>
                <a:noFill/>
              </a:ln>
              <a:solidFill>
                <a:srgbClr val="FFFFFF"/>
              </a:solidFill>
              <a:effectLst/>
              <a:uLnTx/>
              <a:uFillTx/>
              <a:latin typeface="Segoe Sans Text"/>
              <a:ea typeface="+mn-ea"/>
              <a:cs typeface="+mn-cs"/>
            </a:endParaRP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92596" y="6193083"/>
            <a:ext cx="82394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Dialogistic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704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569137C-E72A-B556-A95B-110536DF8926}"/>
              </a:ext>
            </a:extLst>
          </p:cNvPr>
          <p:cNvGraphicFramePr>
            <a:graphicFrameLocks noGrp="1"/>
          </p:cNvGraphicFramePr>
          <p:nvPr>
            <p:extLst>
              <p:ext uri="{D42A27DB-BD31-4B8C-83A1-F6EECF244321}">
                <p14:modId xmlns:p14="http://schemas.microsoft.com/office/powerpoint/2010/main" val="3307392807"/>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9010696"/>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95043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674A50B1-C8C1-5422-E4EE-82B4CEE29D9D}"/>
              </a:ext>
            </a:extLst>
          </p:cNvPr>
          <p:cNvGraphicFramePr>
            <a:graphicFrameLocks noGrp="1"/>
          </p:cNvGraphicFramePr>
          <p:nvPr>
            <p:extLst>
              <p:ext uri="{D42A27DB-BD31-4B8C-83A1-F6EECF244321}">
                <p14:modId xmlns:p14="http://schemas.microsoft.com/office/powerpoint/2010/main" val="13457064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11:50 – 12:50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749239"/>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Break</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12:50 – 1:00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Hands-On Hack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60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1:00 – 2:00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7571303" cy="369332"/>
          </a:xfrm>
          <a:prstGeom prst="rect">
            <a:avLst/>
          </a:prstGeom>
          <a:noFill/>
        </p:spPr>
        <p:txBody>
          <a:bodyPr wrap="none" rtlCol="0">
            <a:spAutoFit/>
          </a:bodyPr>
          <a:lstStyle/>
          <a:p>
            <a:r>
              <a:rPr lang="en-US">
                <a:solidFill>
                  <a:schemeClr val="bg1"/>
                </a:solidFill>
              </a:rPr>
              <a:t>GitHub: 	</a:t>
            </a:r>
            <a:r>
              <a:rPr lang="en-US">
                <a:solidFill>
                  <a:srgbClr val="00B0F0"/>
                </a:solidFill>
                <a:hlinkClick r:id="rId4">
                  <a:extLst>
                    <a:ext uri="{A12FA001-AC4F-418D-AE19-62706E023703}">
                      <ahyp:hlinkClr xmlns:ahyp="http://schemas.microsoft.com/office/drawing/2018/hyperlinkcolor" val="tx"/>
                    </a:ext>
                  </a:extLst>
                </a:hlinkClick>
              </a:rPr>
              <a:t>https://github.com/Boykai/octo-microhack-rag-ai-and-your-data</a:t>
            </a:r>
            <a:r>
              <a:rPr lang="en-US">
                <a:solidFill>
                  <a:srgbClr val="00B0F0"/>
                </a:solidFill>
              </a:rPr>
              <a:t> </a:t>
            </a:r>
            <a:r>
              <a:rPr lang="en-US">
                <a:solidFill>
                  <a:schemeClr val="bg1"/>
                </a:solidFill>
              </a:rPr>
              <a:t>	</a:t>
            </a:r>
            <a:endParaRPr lang="en-US"/>
          </a:p>
        </p:txBody>
      </p:sp>
    </p:spTree>
    <p:extLst>
      <p:ext uri="{BB962C8B-B14F-4D97-AF65-F5344CB8AC3E}">
        <p14:creationId xmlns:p14="http://schemas.microsoft.com/office/powerpoint/2010/main" val="137201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Break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116AB21F-6A99-5326-7895-B4E459684060}"/>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38692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BD022E9-AFB4-63DC-68AA-F3617EC1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39256-24C0-F1B8-E6C7-C17371BAD85E}"/>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47E7FE8B-C7F1-613D-3529-1A04D822E8D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ACA3C1F8-524B-283B-08B2-1F709335FFF8}"/>
              </a:ext>
            </a:extLst>
          </p:cNvPr>
          <p:cNvGraphicFramePr>
            <a:graphicFrameLocks noGrp="1"/>
          </p:cNvGraphicFramePr>
          <p:nvPr>
            <p:extLst>
              <p:ext uri="{D42A27DB-BD31-4B8C-83A1-F6EECF244321}">
                <p14:modId xmlns:p14="http://schemas.microsoft.com/office/powerpoint/2010/main" val="3641718746"/>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981778"/>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Break</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12:50 – 1:00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5BDE91AB-6E67-62B0-E1BA-5AAC6A29D99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114190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C80C2D2D-3211-6DD8-E94A-78CAC34C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7D6E9-38A3-D65F-5F10-69F5903B8CE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C0A44491-B1D9-8680-F1FC-67FF83F680F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55120DED-9CB4-82C5-CF2A-C0F0F5CE44E7}"/>
              </a:ext>
            </a:extLst>
          </p:cNvPr>
          <p:cNvGraphicFramePr>
            <a:graphicFrameLocks noGrp="1"/>
          </p:cNvGraphicFramePr>
          <p:nvPr>
            <p:extLst>
              <p:ext uri="{D42A27DB-BD31-4B8C-83A1-F6EECF244321}">
                <p14:modId xmlns:p14="http://schemas.microsoft.com/office/powerpoint/2010/main" val="50742447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691590"/>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Show &amp; Tell</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2:00 – 2:45 P.M. (EST)</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11D9CB48-E182-4793-8D68-FC794F58A71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067808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
        <p:nvSpPr>
          <p:cNvPr id="3" name="Title 2">
            <a:extLst>
              <a:ext uri="{FF2B5EF4-FFF2-40B4-BE49-F238E27FC236}">
                <a16:creationId xmlns:a16="http://schemas.microsoft.com/office/drawing/2014/main" id="{D9C7FFCD-5A94-41A0-6EB7-D10258526DCB}"/>
              </a:ext>
            </a:extLst>
          </p:cNvPr>
          <p:cNvSpPr>
            <a:spLocks noGrp="1"/>
          </p:cNvSpPr>
          <p:nvPr>
            <p:ph type="title"/>
          </p:nvPr>
        </p:nvSpPr>
        <p:spPr>
          <a:xfrm>
            <a:off x="585216" y="-553998"/>
            <a:ext cx="9144000" cy="553998"/>
          </a:xfrm>
        </p:spPr>
        <p:txBody>
          <a:bodyPr vert="horz" wrap="square" lIns="0" tIns="0" rIns="0" bIns="0" rtlCol="0" anchor="b" anchorCtr="0">
            <a:spAutoFit/>
          </a:bodyPr>
          <a:lstStyle/>
          <a:p>
            <a:r>
              <a:rPr lang="en-US" dirty="0"/>
              <a:t>Show and Tell Instructions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2D4EDE2B-38E5-D87B-2869-DC2D32C1D44B}"/>
              </a:ext>
            </a:extLst>
          </p:cNvPr>
          <p:cNvGraphicFramePr>
            <a:graphicFrameLocks noGrp="1"/>
          </p:cNvGraphicFramePr>
          <p:nvPr>
            <p:extLst>
              <p:ext uri="{D42A27DB-BD31-4B8C-83A1-F6EECF244321}">
                <p14:modId xmlns:p14="http://schemas.microsoft.com/office/powerpoint/2010/main" val="4123390163"/>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6416511"/>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Close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15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2:45 – 3:00 P.M. (EST)</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24485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6533F057-A34B-D7F2-F1A1-8EC97E879CA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8B7E6F8-07A6-A125-3EF6-0C2352F57ABB}"/>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F35D4547-3A02-45E3-68EE-DA3DEBBC7432}"/>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20BBA97F-2B3A-8F17-3F73-D4C673E083E8}"/>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9DC03C93-75C9-8810-A338-1A106DC44DF5}"/>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6DCE865C-6C90-573C-A1DC-D5B5673A640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E3B0B688-1982-D974-3072-077E31E746E6}"/>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1830B0EE-5CA9-070C-B2C2-AAB5A61A7B13}"/>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D9395DBC-EA29-EBCB-B756-C0877244A912}"/>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0494F738-4EA2-E9BD-F185-5319A442FD68}"/>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5" name="TextBox 4">
            <a:extLst>
              <a:ext uri="{FF2B5EF4-FFF2-40B4-BE49-F238E27FC236}">
                <a16:creationId xmlns:a16="http://schemas.microsoft.com/office/drawing/2014/main" id="{A6EEDBAC-1BB7-1414-D1D4-78F10EC30A6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151304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FA038C1-7C4A-F50B-9166-8536E3D630D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ED203284-0117-2C01-CCEF-285C78E48C59}"/>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07FA445C-1133-4400-1511-A39F83932F6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4836EB43-3EE6-0CE7-40F6-679A129A551A}"/>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End</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7B5AD25-EC2A-E597-47B7-3360526F974F}"/>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D4CDD84F-C25F-2DA8-0F39-BE86276A882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452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994880A3-230F-81A9-CB77-0990685F8C23}"/>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84094E9D-4911-4CD1-1BB3-9798F71E2BA9}"/>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307668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6852061-5FF2-BB16-F408-03669440F6B3}"/>
            </a:ext>
          </a:extLst>
        </p:cNvPr>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54F5B295-357C-4C6A-D477-0F128C928082}"/>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3254BBB0-1BEF-EA40-ED7A-E852461053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F446E0A0-F67E-2414-5A06-52F1EF1EB1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C2D775F7-9468-AC7B-C7A2-CE2F9FBED3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0B6CD728-5CFB-13CD-E3A4-7C68F3E7C70E}"/>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F5061EC6-81A2-9FFA-748E-FFBD42C0C5C5}"/>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5D05D93F-E2B7-0FE6-C98A-E46D1A5975D3}"/>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B9AA12F8-482F-117E-6A59-FA8382E91B59}"/>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821D43BD-446D-3617-AC51-E7DF527AD7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09402A00-0D37-E723-8836-AA62A092BF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59B5F339-1892-E701-E125-D4F1AE580D5F}"/>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C48CBDE7-4B86-76C9-FC42-DCC0DE70EF31}"/>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8E8F8DB8-C342-A355-85FA-1D57FEE46EF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071B6409-42BF-0E9E-2C43-AEEFCEB4224C}"/>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E8DD6DD4-0012-ECAE-2C61-4AABFA68446C}"/>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B0077B83-F0BD-592E-87E2-DDAAC9A8AE5A}"/>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C242C1DE-CE70-DE5A-09DF-E142CF17C1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04D08C3F-9DC6-D603-905E-1F9FEAA758B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46542D44-6D6E-88EF-3EF3-54A7D94C45B8}"/>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061397A0-83D9-0D8C-D21F-FFE7D42D9A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7471A505-7CB4-3CB1-C59B-6BC4F0C64456}"/>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D68DEEB8-F40D-14D0-66DD-D719BF42A2CD}"/>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E32D7B52-3045-DD06-05AF-D6D0F23171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56BC75B3-7374-F862-1AB1-4CD45A020885}"/>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8F0B35FD-5B1E-58FC-A45E-02F6BD5FA81F}"/>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09891E0E-53B3-9791-B2B0-97FDA3A5D3B1}"/>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472A19D2-9014-848B-BF5E-158957B3BF85}"/>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BE7C22F2-C9B5-B0BA-9FB8-C3DE4E15CA79}"/>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3DABDFA-D6CB-6809-FE15-6A4BC1CF2A4E}"/>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CC122F85-DECA-3F86-F60C-558DF3C163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F4A78CA4-214D-3DB2-8B6A-10AA696FE8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F70EB18D-2526-73CC-C411-2EED63F5F9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3A29DCDC-DFDD-3BDC-2B2E-AF4B3074A5C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F3492544-2946-4749-820C-1CC612C6C7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842965CA-CB16-4D7E-0899-BF848B89476B}"/>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F91FC039-F0D2-4809-0AD6-CCFFFFCFFADB}"/>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65DECF9E-E5B1-75F1-737C-CE84A69D848E}"/>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1195926C-5CF6-ADF8-C021-3788B1CF819D}"/>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10D4ED04-0716-6D0B-1F3F-9910CE3A076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5DCE9694-DDE5-49B1-1CD4-98B2DDCE4563}"/>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A9CA9242-12E7-9143-431C-84941C76269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4ED1D541-E9CD-6011-A8A0-64645FC0A6C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BF0AE118-A8E3-3EE6-50A0-4BB74234478C}"/>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43150C7F-2548-0C52-5DCF-E482A83295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60032BBB-211E-23E0-4F71-7B00F44337A8}"/>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CEB6B36C-BF16-CF23-60E8-3C6F2F57D7D8}"/>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412B67FE-F6F3-B5E5-7CB1-0E3534CA1537}"/>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F5D50633-1520-3BC5-8711-E03A45E1F309}"/>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153B83A7-4B99-772C-3535-C2D11401FD22}"/>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82CF9287-9704-1811-14E5-B7D151EE9D5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03850DE7-F545-D644-4622-8E61FC96FCD2}"/>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E81DDA08-8431-F93E-75C6-D3FD09880157}"/>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0858624B-379D-5545-96B6-4F2BC2DAF57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42579E07-C1D2-A111-0337-C9AC1674BAB9}"/>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sp>
        <p:nvSpPr>
          <p:cNvPr id="3" name="Rectangle: Rounded Corners 2">
            <a:extLst>
              <a:ext uri="{FF2B5EF4-FFF2-40B4-BE49-F238E27FC236}">
                <a16:creationId xmlns:a16="http://schemas.microsoft.com/office/drawing/2014/main" id="{7365A9F2-E2D4-A054-B402-6100BB8264C2}"/>
              </a:ext>
            </a:extLst>
          </p:cNvPr>
          <p:cNvSpPr/>
          <p:nvPr/>
        </p:nvSpPr>
        <p:spPr bwMode="auto">
          <a:xfrm>
            <a:off x="6351431" y="2968070"/>
            <a:ext cx="1704492" cy="1475018"/>
          </a:xfrm>
          <a:prstGeom prst="roundRect">
            <a:avLst/>
          </a:prstGeom>
          <a:noFill/>
          <a:ln w="28575">
            <a:gradFill>
              <a:gsLst>
                <a:gs pos="0">
                  <a:srgbClr val="8DC8E8"/>
                </a:gs>
                <a:gs pos="100000">
                  <a:srgbClr val="D59ED7"/>
                </a:gs>
              </a:gsLst>
              <a:lin ang="5400000" scaled="1"/>
            </a:gradFill>
            <a:prstDash val="lgDash"/>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err="1">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7977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197AA87-2EBF-057F-B1C3-B9E7BCC85BCB}"/>
            </a:ext>
          </a:extLst>
        </p:cNvPr>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61D233B7-E56F-5C4A-B538-15EA43D648D7}"/>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0CDD3C0B-69F9-47A7-39F4-45CC6B3BE4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6BB72E98-E391-B82B-0314-A0BB806EB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DFE847AF-44CD-8D38-ABE8-AA48CA7705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4FF8FFF7-ACBF-9557-D7D7-13983F358496}"/>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EBE320BE-8A4E-2089-14AB-6A867B4CB77B}"/>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D284878B-8B79-D7E9-356F-A55D7EE6AF73}"/>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4CE23DE2-6E27-0481-7329-1934EA825403}"/>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BB184A8E-3294-9E24-1439-27F29DC8F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2918CC3B-FBEC-1FE2-73B4-04BA02D80D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51D5F2AC-4F6D-A77C-AF3E-C3A17DA182C3}"/>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509C28E4-4845-C425-6808-A24B406C9EF1}"/>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13E9741C-103D-E091-4F66-CAAB8452A49F}"/>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C754DC4D-8442-A31F-9266-A7DDC07EE1D0}"/>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C308FC30-8FB6-0819-A331-9BDCBC4F1082}"/>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CCE04440-D304-13C9-2E86-F314B902F321}"/>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0A82EA10-CE03-045E-B2CC-10B2416D8B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ED90F259-D84C-9C42-31BF-2B4F08518776}"/>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E057CF2E-9193-74DD-E778-CD64FC4ECC36}"/>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CB68E59-2540-F24D-9764-B51702C34C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C1450B95-1229-CAF9-786B-5BCC6D250EA2}"/>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94C65A14-3D9B-5B03-3034-2B8A3287DC7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7C19365C-24F7-F9FF-9499-19FBD3B4E6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9EA50B99-FC5E-D729-E785-E1E69594A5EB}"/>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AE5061FC-0A41-C9DA-2D7A-4D88DE41D5E0}"/>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6F86162A-C66D-6BAF-803B-65E834745C9A}"/>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2B9B9B59-54AF-9FEB-A5D6-352BAD156261}"/>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Azure OpenAI</a:t>
              </a:r>
            </a:p>
          </p:txBody>
        </p:sp>
      </p:grpSp>
      <p:sp>
        <p:nvSpPr>
          <p:cNvPr id="1216" name="Title 1215">
            <a:extLst>
              <a:ext uri="{FF2B5EF4-FFF2-40B4-BE49-F238E27FC236}">
                <a16:creationId xmlns:a16="http://schemas.microsoft.com/office/drawing/2014/main" id="{56CEF52D-F848-6419-4E9F-FDF47578152F}"/>
              </a:ext>
            </a:extLst>
          </p:cNvPr>
          <p:cNvSpPr txBox="1">
            <a:spLocks noGrp="1"/>
          </p:cNvSpPr>
          <p:nvPr>
            <p:ph type="title" idx="4294967295"/>
          </p:nvPr>
        </p:nvSpPr>
        <p:spPr>
          <a:xfrm>
            <a:off x="32539" y="133722"/>
            <a:ext cx="3022718"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RAG</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Load Testing</a:t>
            </a:r>
          </a:p>
        </p:txBody>
      </p:sp>
      <p:sp>
        <p:nvSpPr>
          <p:cNvPr id="1232" name="TextBox 1231">
            <a:extLst>
              <a:ext uri="{FF2B5EF4-FFF2-40B4-BE49-F238E27FC236}">
                <a16:creationId xmlns:a16="http://schemas.microsoft.com/office/drawing/2014/main" id="{D618155C-E5C0-86AC-D07E-76182A5139FC}"/>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400E0D2D-ECCB-34CD-FEF7-A2DAD547CA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B6D8751-06F7-958E-2D3C-38121E6B7C3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EC015A50-61BF-D51D-5EEA-DE38951E2A1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3D3A5144-B3D1-E35F-BAD7-0D36212580C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B55123DA-A10B-22B5-900B-E702B40D65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573C8B2C-D6C3-F673-3BA3-4B87CC311D43}"/>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DC241215-4C5D-AF0F-9B0D-F103D8C7122E}"/>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251EBDE1-5F2A-3ECD-6854-CC174F42F5D2}"/>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C30E8273-4240-5E57-FC3E-4DCA6B3814CC}"/>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F56FD970-0C14-7AC1-E7CE-9F2BFF01206B}"/>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A57071DF-C145-C1F7-A697-FD093B612CC3}"/>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36B16BB2-F901-1AF6-14A5-0F93384A3E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4A35C1CB-486B-58F6-36D3-2C481336279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F694BBCC-0185-FB44-7323-DC8A5587E558}"/>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2887D00C-C0DA-4417-2507-EB33A6E6F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16BE0F95-6B6E-A6DC-C84C-BFF13E9849BD}"/>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D8B4AEFD-C51D-15F4-5BFF-7F605AF58270}"/>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51E36D21-5F4B-11B2-FD9A-CE8A7AFA3B44}"/>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428D5A3F-DC6C-DBDB-BB5F-920604684988}"/>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1B7B02F2-1E84-C9E3-7063-0285E6D34E5D}"/>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A2727487-3616-3BBB-F4EF-50A9586B10F0}"/>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49402BC1-D6B1-8B1F-F323-EF8EB49A779B}"/>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EE4B48A1-E693-6B34-0A1C-9E4D6A59BEE9}"/>
              </a:ext>
            </a:extLst>
          </p:cNvPr>
          <p:cNvSpPr txBox="1"/>
          <p:nvPr/>
        </p:nvSpPr>
        <p:spPr>
          <a:xfrm>
            <a:off x="8085383" y="6193083"/>
            <a:ext cx="83837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Diagnostic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A9E5CACF-1FB0-7BEC-E089-59F3D9565037}"/>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7399BBE5-19CE-7982-1073-D15A79C2605B}"/>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Generation</a:t>
            </a:r>
          </a:p>
        </p:txBody>
      </p:sp>
      <p:pic>
        <p:nvPicPr>
          <p:cNvPr id="4" name="Graphic 3">
            <a:extLst>
              <a:ext uri="{FF2B5EF4-FFF2-40B4-BE49-F238E27FC236}">
                <a16:creationId xmlns:a16="http://schemas.microsoft.com/office/drawing/2014/main" id="{DF2D9F6D-7A97-6238-6563-7FA3635DB56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18073" y="937183"/>
            <a:ext cx="640080" cy="640080"/>
          </a:xfrm>
          <a:prstGeom prst="rect">
            <a:avLst/>
          </a:prstGeom>
        </p:spPr>
      </p:pic>
      <p:sp>
        <p:nvSpPr>
          <p:cNvPr id="5" name="TextBox 4">
            <a:extLst>
              <a:ext uri="{FF2B5EF4-FFF2-40B4-BE49-F238E27FC236}">
                <a16:creationId xmlns:a16="http://schemas.microsoft.com/office/drawing/2014/main" id="{A86F56F8-3957-ED5B-C408-8F90CAABD97B}"/>
              </a:ext>
            </a:extLst>
          </p:cNvPr>
          <p:cNvSpPr txBox="1"/>
          <p:nvPr/>
        </p:nvSpPr>
        <p:spPr>
          <a:xfrm>
            <a:off x="1209106" y="1517983"/>
            <a:ext cx="559577"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a:ea typeface="+mn-ea"/>
                <a:cs typeface="+mn-cs"/>
              </a:rPr>
              <a:t>Testing</a:t>
            </a:r>
          </a:p>
        </p:txBody>
      </p:sp>
      <p:sp>
        <p:nvSpPr>
          <p:cNvPr id="7" name="Arc 6">
            <a:extLst>
              <a:ext uri="{FF2B5EF4-FFF2-40B4-BE49-F238E27FC236}">
                <a16:creationId xmlns:a16="http://schemas.microsoft.com/office/drawing/2014/main" id="{11579C35-9086-74F2-E9DB-25BE6B44DDE3}"/>
              </a:ext>
            </a:extLst>
          </p:cNvPr>
          <p:cNvSpPr/>
          <p:nvPr/>
        </p:nvSpPr>
        <p:spPr>
          <a:xfrm>
            <a:off x="-2216378" y="1271404"/>
            <a:ext cx="9041248" cy="1252257"/>
          </a:xfrm>
          <a:prstGeom prst="arc">
            <a:avLst>
              <a:gd name="adj1" fmla="val 14247164"/>
              <a:gd name="adj2" fmla="val 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cxnSp>
        <p:nvCxnSpPr>
          <p:cNvPr id="10" name="Connector: Curved 9">
            <a:extLst>
              <a:ext uri="{FF2B5EF4-FFF2-40B4-BE49-F238E27FC236}">
                <a16:creationId xmlns:a16="http://schemas.microsoft.com/office/drawing/2014/main" id="{1A5AC256-A8BE-737B-639C-3B5A88F94DFB}"/>
              </a:ext>
            </a:extLst>
          </p:cNvPr>
          <p:cNvCxnSpPr>
            <a:cxnSpLocks/>
            <a:stCxn id="26" idx="3"/>
            <a:endCxn id="1203" idx="1"/>
          </p:cNvCxnSpPr>
          <p:nvPr/>
        </p:nvCxnSpPr>
        <p:spPr>
          <a:xfrm>
            <a:off x="7508699" y="2236041"/>
            <a:ext cx="3701911" cy="663775"/>
          </a:xfrm>
          <a:prstGeom prst="curvedConnector3">
            <a:avLst>
              <a:gd name="adj1" fmla="val 6330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15" name="Connector: Curved 14">
            <a:extLst>
              <a:ext uri="{FF2B5EF4-FFF2-40B4-BE49-F238E27FC236}">
                <a16:creationId xmlns:a16="http://schemas.microsoft.com/office/drawing/2014/main" id="{F186D9AE-3B52-9098-08FF-6DEE68BB48BC}"/>
              </a:ext>
            </a:extLst>
          </p:cNvPr>
          <p:cNvCxnSpPr>
            <a:cxnSpLocks/>
            <a:stCxn id="26" idx="0"/>
            <a:endCxn id="34" idx="3"/>
          </p:cNvCxnSpPr>
          <p:nvPr/>
        </p:nvCxnSpPr>
        <p:spPr>
          <a:xfrm rot="5400000" flipH="1" flipV="1">
            <a:off x="6756558" y="1169072"/>
            <a:ext cx="1179030" cy="314828"/>
          </a:xfrm>
          <a:prstGeom prst="curvedConnector4">
            <a:avLst>
              <a:gd name="adj1" fmla="val 36428"/>
              <a:gd name="adj2" fmla="val 172611"/>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21" name="Connector: Curved 20">
            <a:extLst>
              <a:ext uri="{FF2B5EF4-FFF2-40B4-BE49-F238E27FC236}">
                <a16:creationId xmlns:a16="http://schemas.microsoft.com/office/drawing/2014/main" id="{DFBEED5D-DF4E-9326-199F-9985FB678F23}"/>
              </a:ext>
            </a:extLst>
          </p:cNvPr>
          <p:cNvCxnSpPr>
            <a:cxnSpLocks/>
            <a:stCxn id="1135" idx="2"/>
            <a:endCxn id="1212" idx="3"/>
          </p:cNvCxnSpPr>
          <p:nvPr/>
        </p:nvCxnSpPr>
        <p:spPr>
          <a:xfrm rot="16200000" flipH="1">
            <a:off x="6729682" y="3193240"/>
            <a:ext cx="1303852" cy="370905"/>
          </a:xfrm>
          <a:prstGeom prst="curvedConnector4">
            <a:avLst>
              <a:gd name="adj1" fmla="val 45869"/>
              <a:gd name="adj2" fmla="val 196043"/>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cxnSp>
        <p:nvCxnSpPr>
          <p:cNvPr id="24" name="Connector: Curved 23">
            <a:extLst>
              <a:ext uri="{FF2B5EF4-FFF2-40B4-BE49-F238E27FC236}">
                <a16:creationId xmlns:a16="http://schemas.microsoft.com/office/drawing/2014/main" id="{2EBC02E7-4BD3-9DF2-3B5E-36C3EDDF8674}"/>
              </a:ext>
            </a:extLst>
          </p:cNvPr>
          <p:cNvCxnSpPr>
            <a:cxnSpLocks/>
            <a:stCxn id="1135" idx="3"/>
            <a:endCxn id="36" idx="1"/>
          </p:cNvCxnSpPr>
          <p:nvPr/>
        </p:nvCxnSpPr>
        <p:spPr>
          <a:xfrm>
            <a:off x="7694690" y="2619045"/>
            <a:ext cx="1001313" cy="1078855"/>
          </a:xfrm>
          <a:prstGeom prst="curvedConnector3">
            <a:avLst>
              <a:gd name="adj1" fmla="val 50000"/>
            </a:avLst>
          </a:prstGeom>
          <a:noFill/>
          <a:ln w="28575">
            <a:gradFill>
              <a:gsLst>
                <a:gs pos="0">
                  <a:srgbClr val="8DC8E8"/>
                </a:gs>
                <a:gs pos="100000">
                  <a:srgbClr val="D59ED7"/>
                </a:gs>
              </a:gsLst>
              <a:lin ang="5400000" scaled="1"/>
            </a:gradFill>
            <a:prstDash val="lgDash"/>
            <a:headEnd type="none" w="med" len="med"/>
            <a:tailEnd type="triangl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2557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146BC051-365F-B7AA-53CC-772632483BB9}"/>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a:rPr>
              <a:t>Microhack Goals</a:t>
            </a: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dirty="0">
              <a:ln w="3175">
                <a:noFill/>
              </a:ln>
              <a:solidFill>
                <a:srgbClr val="D59ED7"/>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16333CD-98D2-E2D8-07A8-291A68A922D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0B42E-52DC-8541-837A-79448373A6E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D68972D-38D5-3C3B-87E5-6671F9E6B01F}"/>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C7C8327D-A21A-2CB1-7816-2867AC0B0961}"/>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2C0C58A-D85B-5776-F7D0-4408FA2C6CC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75332832-B287-CA24-F5D8-AD0CFBD870A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4F21E360-7232-4B8D-DC87-BA57E3A764E2}"/>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B0A4A76F-EA9F-E674-8EC2-4FA909D23E4B}"/>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itle 13">
            <a:extLst>
              <a:ext uri="{FF2B5EF4-FFF2-40B4-BE49-F238E27FC236}">
                <a16:creationId xmlns:a16="http://schemas.microsoft.com/office/drawing/2014/main" id="{72574F54-E2FA-09C0-2CD7-2357906C21CE}"/>
              </a:ext>
            </a:extLst>
          </p:cNvPr>
          <p:cNvSpPr txBox="1">
            <a:spLocks noGrp="1"/>
          </p:cNvSpPr>
          <p:nvPr>
            <p:ph type="title" idx="4294967295"/>
          </p:nvPr>
        </p:nvSpPr>
        <p:spPr>
          <a:xfrm>
            <a:off x="276150" y="189666"/>
            <a:ext cx="6097218"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dirty="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95AA0F34-DCD7-987A-AF7C-760E29F6BB4C}"/>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A3C8D4A-D271-8275-3C4D-C4E6AA083D33}"/>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6" name="TextBox 15">
            <a:extLst>
              <a:ext uri="{FF2B5EF4-FFF2-40B4-BE49-F238E27FC236}">
                <a16:creationId xmlns:a16="http://schemas.microsoft.com/office/drawing/2014/main" id="{37AAED91-CED6-5277-C057-021D8F160922}"/>
              </a:ext>
            </a:extLst>
          </p:cNvPr>
          <p:cNvSpPr txBox="1"/>
          <p:nvPr/>
        </p:nvSpPr>
        <p:spPr>
          <a:xfrm>
            <a:off x="2086473" y="6371303"/>
            <a:ext cx="8019055" cy="307777"/>
          </a:xfrm>
          <a:prstGeom prst="rect">
            <a:avLst/>
          </a:prstGeom>
          <a:noFill/>
        </p:spPr>
        <p:txBody>
          <a:bodyPr wrap="none" lIns="0" tIns="0" rIns="0" bIns="0" rtlCol="0">
            <a:spAutoFit/>
          </a:bodyPr>
          <a:lstStyle/>
          <a:p>
            <a:pPr algn="l"/>
            <a:r>
              <a:rPr lang="en-US" sz="2000" dirty="0">
                <a:solidFill>
                  <a:schemeClr val="bg1"/>
                </a:solidFill>
              </a:rPr>
              <a:t>Join our Microhack Community | </a:t>
            </a:r>
            <a:r>
              <a:rPr lang="en-US" sz="2000" b="1" spc="-50" dirty="0">
                <a:ln w="3175">
                  <a:noFill/>
                </a:ln>
                <a:gradFill flip="none" rotWithShape="1">
                  <a:gsLst>
                    <a:gs pos="12000">
                      <a:srgbClr val="D59ED7"/>
                    </a:gs>
                    <a:gs pos="86000">
                      <a:srgbClr val="8DC8E8"/>
                    </a:gs>
                  </a:gsLst>
                  <a:lin ang="18900000" scaled="1"/>
                  <a:tileRect/>
                </a:gradFill>
                <a:latin typeface="Segoe UI Semibold"/>
                <a:cs typeface="Segoe UI" pitchFamily="34" charset="0"/>
              </a:rPr>
              <a:t>M</a:t>
            </a:r>
            <a:r>
              <a:rPr kumimoji="0" lang="en-US" sz="20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icrohackCommunity@microsoft.com</a:t>
            </a:r>
            <a:endParaRPr lang="en-US" sz="2000" dirty="0">
              <a:solidFill>
                <a:schemeClr val="bg1"/>
              </a:solidFill>
            </a:endParaRPr>
          </a:p>
        </p:txBody>
      </p:sp>
    </p:spTree>
    <p:extLst>
      <p:ext uri="{BB962C8B-B14F-4D97-AF65-F5344CB8AC3E}">
        <p14:creationId xmlns:p14="http://schemas.microsoft.com/office/powerpoint/2010/main" val="412710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2970AF00-6CFD-CCEB-DFE7-8989F60A1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8043-84C5-319A-F288-366E349129FF}"/>
              </a:ext>
            </a:extLst>
          </p:cNvPr>
          <p:cNvSpPr>
            <a:spLocks noGrp="1"/>
          </p:cNvSpPr>
          <p:nvPr>
            <p:ph type="title"/>
          </p:nvPr>
        </p:nvSpPr>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E00FDA54-01F4-DE13-BBD4-BB04215FC1D2}"/>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BF668563-A874-B1B2-06C2-688838625C32}"/>
              </a:ext>
            </a:extLst>
          </p:cNvPr>
          <p:cNvGraphicFramePr>
            <a:graphicFrameLocks noGrp="1"/>
          </p:cNvGraphicFramePr>
          <p:nvPr>
            <p:extLst>
              <p:ext uri="{D42A27DB-BD31-4B8C-83A1-F6EECF244321}">
                <p14:modId xmlns:p14="http://schemas.microsoft.com/office/powerpoint/2010/main" val="181160179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Welcome &amp; Introductions</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10 mins</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11:00 – 11:10 A.M. (EST)</a:t>
                      </a:r>
                      <a:endParaRPr lang="en-US" sz="180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dirty="0">
                          <a:solidFill>
                            <a:schemeClr val="bg1"/>
                          </a:solidFill>
                          <a:latin typeface="+mn-lt"/>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11:10 – 11:50 A.M.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5466505"/>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ACF39405-2E51-084B-70BA-3AA22E7EB789}"/>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16351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C6C5594-F75A-E676-4839-94C71B74D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FD1D9-75F7-33CE-E21E-3C055D36894C}"/>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64FC2E4-7D69-D5C1-98D0-82A55A5CF3A3}"/>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30453D34-C4E4-54D2-7889-D529633BFBA5}"/>
              </a:ext>
            </a:extLst>
          </p:cNvPr>
          <p:cNvGraphicFramePr>
            <a:graphicFrameLocks noGrp="1"/>
          </p:cNvGraphicFramePr>
          <p:nvPr>
            <p:extLst>
              <p:ext uri="{D42A27DB-BD31-4B8C-83A1-F6EECF244321}">
                <p14:modId xmlns:p14="http://schemas.microsoft.com/office/powerpoint/2010/main" val="1882730670"/>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latin typeface="+mn-lt"/>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Setting the Stage</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40 mins</a:t>
                      </a:r>
                      <a:endParaRPr lang="en-US" sz="180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mn-lt"/>
                          <a:ea typeface="+mn-ea"/>
                          <a:cs typeface="Segoe UI" pitchFamily="34" charset="0"/>
                        </a:rPr>
                        <a:t>11:10 – 11:50 A.M. (EST)</a:t>
                      </a:r>
                      <a:endParaRPr lang="en-US" sz="1800" dirty="0">
                        <a:solidFill>
                          <a:schemeClr val="bg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latin typeface="+mn-lt"/>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100997"/>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bg1"/>
                          </a:solidFill>
                          <a:latin typeface="+mn-lt"/>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latin typeface="+mn-lt"/>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latin typeface="+mn-lt"/>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latin typeface="+mn-lt"/>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latin typeface="+mn-lt"/>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77D33D00-ACCC-805D-51A5-A9F903A23B0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568363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60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110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45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r>
              <a:rPr lang="en-US" sz="1200">
                <a:solidFill>
                  <a:schemeClr val="bg1"/>
                </a:solidFill>
              </a:rPr>
              <a:t>You are </a:t>
            </a:r>
            <a:r>
              <a:rPr kumimoji="0" lang="en-US" sz="12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8.xml><?xml version="1.0" encoding="utf-8"?>
<a:theme xmlns:a="http://schemas.openxmlformats.org/drawingml/2006/main" name="1_Americas Soar Template">
  <a:themeElements>
    <a:clrScheme name="Custom 10">
      <a:dk1>
        <a:srgbClr val="000000"/>
      </a:dk1>
      <a:lt1>
        <a:srgbClr val="FFFFFF"/>
      </a:lt1>
      <a:dk2>
        <a:srgbClr val="091F2C"/>
      </a:dk2>
      <a:lt2>
        <a:srgbClr val="E8E6DF"/>
      </a:lt2>
      <a:accent1>
        <a:srgbClr val="0078D4"/>
      </a:accent1>
      <a:accent2>
        <a:srgbClr val="2A446F"/>
      </a:accent2>
      <a:accent3>
        <a:srgbClr val="8DC8E8"/>
      </a:accent3>
      <a:accent4>
        <a:srgbClr val="49C5B1"/>
      </a:accent4>
      <a:accent5>
        <a:srgbClr val="8661C5"/>
      </a:accent5>
      <a:accent6>
        <a:srgbClr val="C03BC4"/>
      </a:accent6>
      <a:hlink>
        <a:srgbClr val="0078D4"/>
      </a:hlink>
      <a:folHlink>
        <a:srgbClr val="C03BC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mericas Soar Template_v1" id="{8B908FC0-00D0-43C8-80E3-5E891EBC9FAE}" vid="{EC421234-54FA-463E-8157-1DDD99B074A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7186308C97834AB56B094FEF8818F0" ma:contentTypeVersion="14" ma:contentTypeDescription="Create a new document." ma:contentTypeScope="" ma:versionID="196ec9c98a0496eb812e94dae708725b">
  <xsd:schema xmlns:xsd="http://www.w3.org/2001/XMLSchema" xmlns:xs="http://www.w3.org/2001/XMLSchema" xmlns:p="http://schemas.microsoft.com/office/2006/metadata/properties" xmlns:ns1="http://schemas.microsoft.com/sharepoint/v3" xmlns:ns2="054d9244-6265-4252-8c86-afb857f94a71" targetNamespace="http://schemas.microsoft.com/office/2006/metadata/properties" ma:root="true" ma:fieldsID="c61fe012b85f58687654c448fdb79496" ns1:_="" ns2:_="">
    <xsd:import namespace="http://schemas.microsoft.com/sharepoint/v3"/>
    <xsd:import namespace="054d9244-6265-4252-8c86-afb857f94a7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4d9244-6265-4252-8c86-afb857f94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54d9244-6265-4252-8c86-afb857f94a7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5ADED4B-BC24-4E5F-A001-9F249C0CF662}">
  <ds:schemaRefs>
    <ds:schemaRef ds:uri="054d9244-6265-4252-8c86-afb857f94a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C86C901-CF8E-4367-B300-0DD214DC4C63}">
  <ds:schemaRefs>
    <ds:schemaRef ds:uri="http://schemas.microsoft.com/sharepoint/v3/contenttype/forms"/>
  </ds:schemaRefs>
</ds:datastoreItem>
</file>

<file path=customXml/itemProps3.xml><?xml version="1.0" encoding="utf-8"?>
<ds:datastoreItem xmlns:ds="http://schemas.openxmlformats.org/officeDocument/2006/customXml" ds:itemID="{DB5D5546-3250-4738-B4D8-024DBE318E94}">
  <ds:schemaRefs>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http://purl.org/dc/dcmitype/"/>
    <ds:schemaRef ds:uri="http://www.w3.org/XML/1998/namespace"/>
    <ds:schemaRef ds:uri="http://schemas.openxmlformats.org/package/2006/metadata/core-properties"/>
    <ds:schemaRef ds:uri="054d9244-6265-4252-8c86-afb857f94a71"/>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63</TotalTime>
  <Words>3829</Words>
  <Application>Microsoft Office PowerPoint</Application>
  <PresentationFormat>Widescreen</PresentationFormat>
  <Paragraphs>594</Paragraphs>
  <Slides>33</Slides>
  <Notes>26</Notes>
  <HiddenSlides>0</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33</vt:i4>
      </vt:variant>
    </vt:vector>
  </HeadingPairs>
  <TitlesOfParts>
    <vt:vector size="59" baseType="lpstr">
      <vt:lpstr>Aptos</vt:lpstr>
      <vt:lpstr>Aptos Display</vt:lpstr>
      <vt:lpstr>Arial</vt:lpstr>
      <vt:lpstr>Avenir Next LT Pro </vt:lpstr>
      <vt:lpstr>Avenir Next LT Pro Demi</vt:lpstr>
      <vt:lpstr>Calibri</vt:lpstr>
      <vt:lpstr>Consolas</vt:lpstr>
      <vt:lpstr>Segoe Sans Display</vt:lpstr>
      <vt:lpstr>Segoe Sans Display Semibold</vt:lpstr>
      <vt:lpstr>Segoe Sans Text</vt:lpstr>
      <vt:lpstr>Segoe Sans Text Semibold</vt:lpstr>
      <vt:lpstr>Segoe UI</vt:lpstr>
      <vt:lpstr>Segoe UI Light</vt:lpstr>
      <vt:lpstr>Segoe UI Semibold</vt:lpstr>
      <vt:lpstr>Segoe UI Semilight</vt:lpstr>
      <vt:lpstr>Segoe UI Variable Display</vt:lpstr>
      <vt:lpstr>Wingdings</vt:lpstr>
      <vt:lpstr>1_Office Theme</vt:lpstr>
      <vt:lpstr>1_Industry Leader Summit White template</vt:lpstr>
      <vt:lpstr>Custom</vt:lpstr>
      <vt:lpstr>1_Azure 2023 Template</vt:lpstr>
      <vt:lpstr>Azure 2023 Template</vt:lpstr>
      <vt:lpstr>MSFT Cloud_Industry Slide Template-16x9</vt:lpstr>
      <vt:lpstr>Americas 16:9 Template Dark</vt:lpstr>
      <vt:lpstr>1_Americas Soar Template</vt:lpstr>
      <vt:lpstr>think-cell Slide</vt:lpstr>
      <vt:lpstr>Microsoft Microhack</vt:lpstr>
      <vt:lpstr>Agenda</vt:lpstr>
      <vt:lpstr>Welcome &amp; Introductions</vt:lpstr>
      <vt:lpstr>Microhack Goals</vt:lpstr>
      <vt:lpstr>Microhack Feedback</vt:lpstr>
      <vt:lpstr>Agenda</vt:lpstr>
      <vt:lpstr>Setting the Stage</vt:lpstr>
      <vt:lpstr>Agenda</vt:lpstr>
      <vt:lpstr>Microsoft Microhack</vt:lpstr>
      <vt:lpstr>Microsoft Microhack</vt:lpstr>
      <vt:lpstr>Rules of Engagement</vt:lpstr>
      <vt:lpstr>Customer Scenario | Contoso</vt:lpstr>
      <vt:lpstr>Bringing domain knowledge to LLMs</vt:lpstr>
      <vt:lpstr>Retrieval-Augmented Generation  High-level Architecture</vt:lpstr>
      <vt:lpstr>Prompting GenAI Example</vt:lpstr>
      <vt:lpstr>Prompt GenAI with Incorrect Response Example</vt:lpstr>
      <vt:lpstr>Evaluating RAG: Best Practices</vt:lpstr>
      <vt:lpstr>Anatomy of RAG</vt:lpstr>
      <vt:lpstr>Microhack Basic Architecture</vt:lpstr>
      <vt:lpstr>Hands-On Hack</vt:lpstr>
      <vt:lpstr>Agenda</vt:lpstr>
      <vt:lpstr>Break</vt:lpstr>
      <vt:lpstr>Agenda</vt:lpstr>
      <vt:lpstr>Show &amp; Tell</vt:lpstr>
      <vt:lpstr>Agenda</vt:lpstr>
      <vt:lpstr>Show and Tell Instructions</vt:lpstr>
      <vt:lpstr>Close</vt:lpstr>
      <vt:lpstr>Agenda</vt:lpstr>
      <vt:lpstr>Microhack Feedback</vt:lpstr>
      <vt:lpstr>End</vt:lpstr>
      <vt:lpstr>RAG Basic Architecture</vt:lpstr>
      <vt:lpstr>RAG Basic Architecture</vt:lpstr>
      <vt:lpstr>RAG Load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lastModifiedBy>James Tooles</cp:lastModifiedBy>
  <cp:revision>13</cp:revision>
  <dcterms:created xsi:type="dcterms:W3CDTF">2024-10-09T17:28:49Z</dcterms:created>
  <dcterms:modified xsi:type="dcterms:W3CDTF">2025-02-18T13:11:13Z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0x010100D97186308C97834AB56B094FEF8818F0</vt:lpwstr>
  </property>
  <property fmtid="{D5CDD505-2E9C-101B-9397-08002B2CF9AE}" pid="3" name="MediaServiceImageTags">
    <vt:lpwstr/>
  </property>
</Properties>
</file>